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50.xml" ContentType="application/vnd.openxmlformats-officedocument.presentationml.slide+xml"/>
  <Override PartName="/ppt/notesSlides/notesSlide16.xml" ContentType="application/vnd.openxmlformats-officedocument.presentationml.notesSlide+xml"/>
  <Override PartName="/ppt/diagrams/layout39.xml" ContentType="application/vnd.openxmlformats-officedocument.drawingml.diagramLayout+xml"/>
  <Override PartName="/ppt/charts/chart24.xml" ContentType="application/vnd.openxmlformats-officedocument.drawingml.char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drawing54.xml" ContentType="application/vnd.ms-office.drawingml.diagramDrawing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slides/slide19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drawings/drawing3.xml" ContentType="application/vnd.openxmlformats-officedocument.drawingml.chartshapes+xml"/>
  <Override PartName="/ppt/diagrams/layout20.xml" ContentType="application/vnd.openxmlformats-officedocument.drawingml.diagram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charts/chart18.xml" ContentType="application/vnd.openxmlformats-officedocument.drawingml.chart+xml"/>
  <Override PartName="/ppt/diagrams/data43.xml" ContentType="application/vnd.openxmlformats-officedocument.drawingml.diagramData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notesSlides/notesSlide13.xml" ContentType="application/vnd.openxmlformats-officedocument.presentationml.notesSlide+xml"/>
  <Override PartName="/ppt/diagrams/layout36.xml" ContentType="application/vnd.openxmlformats-officedocument.drawingml.diagramLayou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charts/chart10.xml" ContentType="application/vnd.openxmlformats-officedocument.drawingml.chart+xml"/>
  <Override PartName="/ppt/diagrams/layout25.xml" ContentType="application/vnd.openxmlformats-officedocument.drawingml.diagramLayout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layout50.xml" ContentType="application/vnd.openxmlformats-officedocument.drawingml.diagramLayout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charts/style2.xml" ContentType="application/vnd.ms-office.chartstyl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data51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notesSlides/notesSlide18.xml" ContentType="application/vnd.openxmlformats-officedocument.presentationml.notesSlid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29.xml" ContentType="application/vnd.openxmlformats-officedocument.drawingml.diagramColors+xml"/>
  <Override PartName="/ppt/notesSlides/notesSlide21.xml" ContentType="application/vnd.openxmlformats-officedocument.presentationml.notesSlide+xml"/>
  <Override PartName="/ppt/diagrams/layout44.xml" ContentType="application/vnd.openxmlformats-officedocument.drawingml.diagramLayout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layout33.xml" ContentType="application/vnd.openxmlformats-officedocument.drawingml.diagramLayout+xml"/>
  <Override PartName="/ppt/diagrams/colors54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rawings/drawing5.xml" ContentType="application/vnd.openxmlformats-officedocument.drawingml.chartshapes+xml"/>
  <Override PartName="/ppt/diagrams/colors43.xml" ContentType="application/vnd.openxmlformats-officedocument.drawingml.diagramColors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notesSlides/notesSlide15.xml" ContentType="application/vnd.openxmlformats-officedocument.presentationml.notesSlide+xml"/>
  <Override PartName="/ppt/diagrams/layout38.xml" ContentType="application/vnd.openxmlformats-officedocument.drawingml.diagramLayout+xml"/>
  <Override PartName="/ppt/diagrams/layout49.xml" ContentType="application/vnd.openxmlformats-officedocument.drawingml.diagramLayout+xml"/>
  <Override PartName="/ppt/notesSlides/notesSlide26.xml" ContentType="application/vnd.openxmlformats-officedocument.presentationml.notesSlide+xml"/>
  <Override PartName="/ppt/charts/chart23.xml" ContentType="application/vnd.openxmlformats-officedocument.drawingml.chart+xml"/>
  <Override PartName="/ppt/charts/chart12.xml" ContentType="application/vnd.openxmlformats-officedocument.drawingml.chart+xml"/>
  <Override PartName="/ppt/diagrams/layout27.xml" ContentType="application/vnd.openxmlformats-officedocument.drawingml.diagramLayout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layout16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colors48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20.xml" ContentType="application/vnd.ms-office.drawingml.diagramDrawing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layout52.xml" ContentType="application/vnd.openxmlformats-officedocument.drawingml.diagramLayout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53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charts/chart17.xml" ContentType="application/vnd.openxmlformats-officedocument.drawingml.char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diagrams/layout35.xml" ContentType="application/vnd.openxmlformats-officedocument.drawingml.diagramLayout+xml"/>
  <Override PartName="/ppt/charts/chart20.xml" ContentType="application/vnd.openxmlformats-officedocument.drawingml.char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notesSlides/notesSlide17.xml" ContentType="application/vnd.openxmlformats-officedocument.presentationml.notesSlide+xml"/>
  <Override PartName="/ppt/diagrams/data50.xml" ContentType="application/vnd.openxmlformats-officedocument.drawingml.diagramData+xml"/>
  <Override PartName="/ppt/charts/chart25.xml" ContentType="application/vnd.openxmlformats-officedocument.drawingml.chart+xml"/>
  <Override PartName="/ppt/notesSlides/notesSlide28.xml" ContentType="application/vnd.openxmlformats-officedocument.presentationml.notesSlide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diagrams/quickStyle54.xml" ContentType="application/vnd.openxmlformats-officedocument.drawingml.diagramStyle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gif" ContentType="image/gif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notesSlides/notesSlide20.xml" ContentType="application/vnd.openxmlformats-officedocument.presentationml.notesSlid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rawings/drawing4.xml" ContentType="application/vnd.openxmlformats-officedocument.drawingml.chartshapes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charts/chart19.xml" ContentType="application/vnd.openxmlformats-officedocument.drawingml.chart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48.xml" ContentType="application/vnd.openxmlformats-officedocument.drawingml.diagramStyle+xml"/>
  <Override PartName="/ppt/diagrams/drawing49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layout48.xml" ContentType="application/vnd.openxmlformats-officedocument.drawingml.diagram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diagrams/layout37.xml" ContentType="application/vnd.openxmlformats-officedocument.drawingml.diagramLayout+xml"/>
  <Override PartName="/ppt/charts/chart22.xml" ContentType="application/vnd.openxmlformats-officedocument.drawingml.chart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quickStyle9.xml" ContentType="application/vnd.openxmlformats-officedocument.drawingml.diagramStyle+xml"/>
  <Override PartName="/ppt/diagrams/drawing30.xml" ContentType="application/vnd.ms-office.drawingml.diagramDrawing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diagrams/data52.xml" ContentType="application/vnd.openxmlformats-officedocument.drawingml.diagramData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charts/chart16.xml" ContentType="application/vnd.openxmlformats-officedocument.drawingml.chart+xml"/>
  <Override PartName="/ppt/diagrams/data41.xml" ContentType="application/vnd.openxmlformats-officedocument.drawingml.diagramData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charts/chart6.xml" ContentType="application/vnd.openxmlformats-officedocument.drawingml.char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notesSlides/notesSlide11.xml" ContentType="application/vnd.openxmlformats-officedocument.presentationml.notesSlide+xml"/>
  <Override PartName="/ppt/diagrams/layout34.xml" ContentType="application/vnd.openxmlformats-officedocument.drawingml.diagramLayout+xml"/>
  <Override PartName="/ppt/diagrams/layout45.xml" ContentType="application/vnd.openxmlformats-officedocument.drawingml.diagramLayout+xml"/>
  <Override PartName="/ppt/diagrams/drawing6.xml" ContentType="application/vnd.ms-office.drawingml.diagramDrawing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rawings/drawing6.xml" ContentType="application/vnd.openxmlformats-officedocument.drawingml.chartshapes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quickStyle39.xml" ContentType="application/vnd.openxmlformats-officedocument.drawingml.diagramStyle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ata29.xml" ContentType="application/vnd.openxmlformats-officedocument.drawingml.diagramData+xml"/>
  <Override PartName="/ppt/slides/slide77.xml" ContentType="application/vnd.openxmlformats-officedocument.presentationml.slide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charts/chart8.xml" ContentType="application/vnd.openxmlformats-officedocument.drawingml.chart+xml"/>
  <Override PartName="/ppt/diagrams/drawing15.xml" ContentType="application/vnd.ms-office.drawingml.diagramDrawing+xml"/>
  <Override PartName="/ppt/diagrams/layout47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5"/>
  </p:notesMasterIdLst>
  <p:handoutMasterIdLst>
    <p:handoutMasterId r:id="rId96"/>
  </p:handoutMasterIdLst>
  <p:sldIdLst>
    <p:sldId id="431" r:id="rId2"/>
    <p:sldId id="256" r:id="rId3"/>
    <p:sldId id="385" r:id="rId4"/>
    <p:sldId id="257" r:id="rId5"/>
    <p:sldId id="472" r:id="rId6"/>
    <p:sldId id="258" r:id="rId7"/>
    <p:sldId id="259" r:id="rId8"/>
    <p:sldId id="404" r:id="rId9"/>
    <p:sldId id="473" r:id="rId10"/>
    <p:sldId id="474" r:id="rId11"/>
    <p:sldId id="475" r:id="rId12"/>
    <p:sldId id="476" r:id="rId13"/>
    <p:sldId id="477" r:id="rId14"/>
    <p:sldId id="478" r:id="rId15"/>
    <p:sldId id="387" r:id="rId16"/>
    <p:sldId id="397" r:id="rId17"/>
    <p:sldId id="447" r:id="rId18"/>
    <p:sldId id="405" r:id="rId19"/>
    <p:sldId id="267" r:id="rId20"/>
    <p:sldId id="263" r:id="rId21"/>
    <p:sldId id="390" r:id="rId22"/>
    <p:sldId id="406" r:id="rId23"/>
    <p:sldId id="349" r:id="rId24"/>
    <p:sldId id="264" r:id="rId25"/>
    <p:sldId id="386" r:id="rId26"/>
    <p:sldId id="437" r:id="rId27"/>
    <p:sldId id="438" r:id="rId28"/>
    <p:sldId id="384" r:id="rId29"/>
    <p:sldId id="351" r:id="rId30"/>
    <p:sldId id="359" r:id="rId31"/>
    <p:sldId id="353" r:id="rId32"/>
    <p:sldId id="430" r:id="rId33"/>
    <p:sldId id="352" r:id="rId34"/>
    <p:sldId id="403" r:id="rId35"/>
    <p:sldId id="471" r:id="rId36"/>
    <p:sldId id="355" r:id="rId37"/>
    <p:sldId id="439" r:id="rId38"/>
    <p:sldId id="357" r:id="rId39"/>
    <p:sldId id="356" r:id="rId40"/>
    <p:sldId id="391" r:id="rId41"/>
    <p:sldId id="392" r:id="rId42"/>
    <p:sldId id="440" r:id="rId43"/>
    <p:sldId id="360" r:id="rId44"/>
    <p:sldId id="469" r:id="rId45"/>
    <p:sldId id="470" r:id="rId46"/>
    <p:sldId id="361" r:id="rId47"/>
    <p:sldId id="429" r:id="rId48"/>
    <p:sldId id="420" r:id="rId49"/>
    <p:sldId id="271" r:id="rId50"/>
    <p:sldId id="273" r:id="rId51"/>
    <p:sldId id="368" r:id="rId52"/>
    <p:sldId id="443" r:id="rId53"/>
    <p:sldId id="367" r:id="rId54"/>
    <p:sldId id="363" r:id="rId55"/>
    <p:sldId id="280" r:id="rId56"/>
    <p:sldId id="444" r:id="rId57"/>
    <p:sldId id="419" r:id="rId58"/>
    <p:sldId id="366" r:id="rId59"/>
    <p:sldId id="365" r:id="rId60"/>
    <p:sldId id="364" r:id="rId61"/>
    <p:sldId id="281" r:id="rId62"/>
    <p:sldId id="371" r:id="rId63"/>
    <p:sldId id="344" r:id="rId64"/>
    <p:sldId id="380" r:id="rId65"/>
    <p:sldId id="427" r:id="rId66"/>
    <p:sldId id="372" r:id="rId67"/>
    <p:sldId id="394" r:id="rId68"/>
    <p:sldId id="373" r:id="rId69"/>
    <p:sldId id="396" r:id="rId70"/>
    <p:sldId id="374" r:id="rId71"/>
    <p:sldId id="398" r:id="rId72"/>
    <p:sldId id="375" r:id="rId73"/>
    <p:sldId id="445" r:id="rId74"/>
    <p:sldId id="377" r:id="rId75"/>
    <p:sldId id="446" r:id="rId76"/>
    <p:sldId id="479" r:id="rId77"/>
    <p:sldId id="369" r:id="rId78"/>
    <p:sldId id="448" r:id="rId79"/>
    <p:sldId id="449" r:id="rId80"/>
    <p:sldId id="450" r:id="rId81"/>
    <p:sldId id="451" r:id="rId82"/>
    <p:sldId id="452" r:id="rId83"/>
    <p:sldId id="454" r:id="rId84"/>
    <p:sldId id="458" r:id="rId85"/>
    <p:sldId id="459" r:id="rId86"/>
    <p:sldId id="460" r:id="rId87"/>
    <p:sldId id="462" r:id="rId88"/>
    <p:sldId id="464" r:id="rId89"/>
    <p:sldId id="465" r:id="rId90"/>
    <p:sldId id="381" r:id="rId91"/>
    <p:sldId id="382" r:id="rId92"/>
    <p:sldId id="417" r:id="rId93"/>
    <p:sldId id="370" r:id="rId9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FFFF00"/>
    <a:srgbClr val="FFFF66"/>
    <a:srgbClr val="779DCB"/>
    <a:srgbClr val="FF7C80"/>
    <a:srgbClr val="FEFFD1"/>
    <a:srgbClr val="DC801A"/>
    <a:srgbClr val="FF3399"/>
    <a:srgbClr val="689CDA"/>
    <a:srgbClr val="46972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6476" autoAdjust="0"/>
  </p:normalViewPr>
  <p:slideViewPr>
    <p:cSldViewPr>
      <p:cViewPr varScale="1">
        <p:scale>
          <a:sx n="102" d="100"/>
          <a:sy n="102" d="100"/>
        </p:scale>
        <p:origin x="-1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Relationship Id="rId4" Type="http://schemas.microsoft.com/office/2011/relationships/chartStyle" Target="style2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image" Target="../media/image29.jpeg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Office_Excel10.xlsx"/><Relationship Id="rId1" Type="http://schemas.openxmlformats.org/officeDocument/2006/relationships/image" Target="../media/image31.jpeg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Office_Excel11.xlsx"/><Relationship Id="rId1" Type="http://schemas.openxmlformats.org/officeDocument/2006/relationships/image" Target="../media/image29.jpeg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image" Target="../media/image34.jpeg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4.xlsx"/><Relationship Id="rId1" Type="http://schemas.openxmlformats.org/officeDocument/2006/relationships/image" Target="../media/image36.jpeg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7.xlsx"/><Relationship Id="rId1" Type="http://schemas.openxmlformats.org/officeDocument/2006/relationships/image" Target="../media/image41.jpeg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8.xlsx"/><Relationship Id="rId1" Type="http://schemas.openxmlformats.org/officeDocument/2006/relationships/image" Target="../media/image41.jpeg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9.xlsx"/><Relationship Id="rId1" Type="http://schemas.openxmlformats.org/officeDocument/2006/relationships/image" Target="../media/image44.jpeg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21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52;&#1086;&#1080;%20&#1076;&#1086;&#1082;&#1091;&#1084;&#1077;&#1085;&#1090;&#1099;\&#1052;&#1086;&#1080;%20&#1076;&#1086;&#1082;&#1091;&#1084;&#1077;&#1085;&#1090;&#1099;\&#1055;&#1056;&#1054;&#1043;&#1053;&#1054;&#1047;&#1067;%20&#1041;&#1070;&#1044;&#1046;&#1045;&#1058;&#1040;\&#1082;%20&#1073;&#1102;&#1076;&#1078;&#1077;&#1090;&#1091;%202018-2020\&#1087;&#1088;&#1086;&#1075;&#1085;&#1086;&#1079;%20&#1087;&#1077;&#1088;&#1074;&#1086;&#1085;&#1072;&#1095;&#1072;&#1083;&#1100;&#1085;&#1099;&#1081;\&#1055;&#1086;&#1103;&#1089;&#1085;&#1080;&#1090;&#1077;&#1083;&#1100;&#1085;&#1072;&#1103;%20&#1080;%20&#1087;&#1088;&#1080;&#1083;&#1086;&#1078;%20&#1082;%20&#1085;&#1077;&#1081;\&#1075;&#1088;&#1072;&#1092;&#1080;&#1082;%20&#1074;%20&#1082;&#1086;&#1085;&#1094;&#1077;&#1084;&#1086;&#1076;&#1077;&#1088;&#1085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0;%20&#1076;&#1086;&#1082;&#1091;&#1084;&#1077;&#1085;&#1090;&#1099;\&#1055;&#1056;&#1054;&#1043;&#1053;&#1054;&#1047;&#1067;%20&#1041;&#1070;&#1044;&#1046;&#1045;&#1058;&#1040;\&#1082;%20&#1073;&#1102;&#1076;&#1078;&#1077;&#1090;&#1091;%202018-2020\&#1087;&#1088;&#1086;&#1075;&#1085;&#1086;&#1079;%20&#1087;&#1077;&#1088;&#1074;&#1086;&#1085;&#1072;&#1095;&#1072;&#1083;&#1100;&#1085;&#1099;&#1081;\&#1055;&#1086;&#1103;&#1089;&#1085;&#1080;&#1090;&#1077;&#1083;&#1100;&#1085;&#1072;&#1103;%20&#1080;%20&#1087;&#1088;&#1080;&#1083;&#1086;&#1078;%20&#1082;%20&#1085;&#1077;&#1081;\&#1075;&#1088;&#1072;&#1092;&#1080;&#1082;%20&#1074;%20&#1082;&#1086;&#1085;&#1094;&#1077;&#1084;&#1086;&#1076;&#1077;&#1088;&#1085;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0;%20&#1076;&#1086;&#1082;&#1091;&#1084;&#1077;&#1085;&#1090;&#1099;\&#1055;&#1056;&#1054;&#1043;&#1053;&#1054;&#1047;&#1067;%20&#1041;&#1070;&#1044;&#1046;&#1045;&#1058;&#1040;\&#1082;%20&#1073;&#1102;&#1076;&#1078;&#1077;&#1090;&#1091;%202018-2020\&#1087;&#1088;&#1086;&#1075;&#1085;&#1086;&#1079;%20&#1087;&#1077;&#1088;&#1074;&#1086;&#1085;&#1072;&#1095;&#1072;&#1083;&#1100;&#1085;&#1099;&#1081;\&#1055;&#1086;&#1103;&#1089;&#1085;&#1080;&#1090;&#1077;&#1083;&#1100;&#1085;&#1072;&#1103;%20&#1080;%20&#1087;&#1088;&#1080;&#1083;&#1086;&#1078;%20&#1082;%20&#1085;&#1077;&#1081;\&#1043;&#1088;&#1072;&#1092;&#1080;&#1082;%20&#1087;&#1077;&#1088;&#1074;&#1099;&#1081;.xls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957567804024487"/>
          <c:y val="0"/>
        </c:manualLayout>
      </c:layout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заработная плата педагогов общеобразовательных учреждений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Pt>
            <c:idx val="1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846-4F1B-8274-494BDB9709E1}"/>
              </c:ext>
            </c:extLst>
          </c:dPt>
          <c:dLbls>
            <c:dLbl>
              <c:idx val="0"/>
              <c:layout>
                <c:manualLayout>
                  <c:x val="0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17 967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46-4F1B-8274-494BDB9709E1}"/>
                </c:ext>
              </c:extLst>
            </c:dLbl>
            <c:dLbl>
              <c:idx val="1"/>
              <c:layout>
                <c:manualLayout>
                  <c:x val="5.0735599612225582E-2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27 132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6-4F1B-8274-494BDB9709E1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17967</c:v>
                </c:pt>
                <c:pt idx="1">
                  <c:v>27132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846-4F1B-8274-494BDB9709E1}"/>
            </c:ext>
          </c:extLst>
        </c:ser>
        <c:shape val="box"/>
        <c:axId val="96101504"/>
        <c:axId val="96103040"/>
        <c:axId val="0"/>
      </c:bar3DChart>
      <c:catAx>
        <c:axId val="96101504"/>
        <c:scaling>
          <c:orientation val="minMax"/>
        </c:scaling>
        <c:axPos val="b"/>
        <c:numFmt formatCode="General" sourceLinked="1"/>
        <c:tickLblPos val="nextTo"/>
        <c:crossAx val="96103040"/>
        <c:crosses val="autoZero"/>
        <c:auto val="1"/>
        <c:lblAlgn val="ctr"/>
        <c:lblOffset val="100"/>
      </c:catAx>
      <c:valAx>
        <c:axId val="96103040"/>
        <c:scaling>
          <c:orientation val="minMax"/>
        </c:scaling>
        <c:axPos val="l"/>
        <c:majorGridlines/>
        <c:numFmt formatCode="General" sourceLinked="1"/>
        <c:tickLblPos val="nextTo"/>
        <c:crossAx val="96101504"/>
        <c:crosses val="autoZero"/>
        <c:crossBetween val="between"/>
      </c:valAx>
    </c:plotArea>
    <c:plotVisOnly val="1"/>
    <c:dispBlanksAs val="gap"/>
  </c:chart>
  <c:spPr>
    <a:solidFill>
      <a:schemeClr val="accent2">
        <a:lumMod val="20000"/>
        <a:lumOff val="80000"/>
      </a:schemeClr>
    </a:solidFill>
    <a:effectLst>
      <a:outerShdw blurRad="50800" dist="50800" dir="5400000" algn="ctr" rotWithShape="0">
        <a:schemeClr val="accent2">
          <a:lumMod val="20000"/>
          <a:lumOff val="80000"/>
        </a:schemeClr>
      </a:outerShdw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неналоговых доходов</a:t>
            </a:r>
          </a:p>
        </c:rich>
      </c:tx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799853197697885E-2"/>
          <c:y val="0.20946174109309623"/>
          <c:w val="0.60295544084845365"/>
          <c:h val="0.65702348861822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Доходы от использования государственного и муниципального имущества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5074298487252604E-3"/>
                  <c:y val="-3.71303773264962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80E-43DF-8EFF-AACAC35A9DC0}"/>
                </c:ext>
              </c:extLst>
            </c:dLbl>
            <c:dLbl>
              <c:idx val="1"/>
              <c:layout>
                <c:manualLayout>
                  <c:x val="6.0820640061835787E-3"/>
                  <c:y val="-1.392389149743611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80E-43DF-8EFF-AACAC35A9D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(оценка)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848</c:v>
                </c:pt>
                <c:pt idx="1">
                  <c:v>928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0E-43DF-8EFF-AACAC35A9DC0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5572462508914017E-2"/>
                  <c:y val="-3.24890801606840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80E-43DF-8EFF-AACAC35A9DC0}"/>
                </c:ext>
              </c:extLst>
            </c:dLbl>
            <c:dLbl>
              <c:idx val="1"/>
              <c:layout>
                <c:manualLayout>
                  <c:x val="1.5336496324719746E-2"/>
                  <c:y val="-4.64129716581200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80E-43DF-8EFF-AACAC35A9D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(оценка)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400</c:v>
                </c:pt>
                <c:pt idx="1">
                  <c:v>289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80E-43DF-8EFF-AACAC35A9DC0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3907642740550195E-2"/>
                  <c:y val="-1.392389149743603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C80E-43DF-8EFF-AACAC35A9DC0}"/>
                </c:ext>
              </c:extLst>
            </c:dLbl>
            <c:dLbl>
              <c:idx val="1"/>
              <c:layout>
                <c:manualLayout>
                  <c:x val="1.6870157826718267E-2"/>
                  <c:y val="-4.17716744923078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80E-43DF-8EFF-AACAC35A9D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(оценка)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404</c:v>
                </c:pt>
                <c:pt idx="1">
                  <c:v>379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80E-43DF-8EFF-AACAC35A9DC0}"/>
            </c:ext>
          </c:extLst>
        </c:ser>
        <c:shape val="cylinder"/>
        <c:axId val="122418304"/>
        <c:axId val="122419840"/>
        <c:axId val="0"/>
      </c:bar3DChart>
      <c:catAx>
        <c:axId val="12241830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419840"/>
        <c:crosses val="autoZero"/>
        <c:auto val="1"/>
        <c:lblAlgn val="ctr"/>
        <c:lblOffset val="100"/>
      </c:catAx>
      <c:valAx>
        <c:axId val="1224198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418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5903824076527162"/>
          <c:y val="0.26717718499114135"/>
          <c:w val="0.33313309442350653"/>
          <c:h val="0.5796600085370631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6868866422251246E-2"/>
          <c:y val="4.4476734560810922E-2"/>
          <c:w val="0.90313113357775066"/>
          <c:h val="0.8728239192503847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50800" dir="5400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045-4838-BEE7-13F9B24A56D6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045-4838-BEE7-13F9B24A56D6}"/>
              </c:ext>
            </c:extLst>
          </c:dPt>
          <c:dPt>
            <c:idx val="2"/>
            <c:spPr>
              <a:solidFill>
                <a:schemeClr val="accent2">
                  <a:lumMod val="75000"/>
                </a:schemeClr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045-4838-BEE7-13F9B24A56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4462</c:v>
                </c:pt>
                <c:pt idx="1">
                  <c:v>4783</c:v>
                </c:pt>
                <c:pt idx="2">
                  <c:v>5160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045-4838-BEE7-13F9B24A56D6}"/>
            </c:ext>
          </c:extLst>
        </c:ser>
        <c:dLbls>
          <c:showVal val="1"/>
        </c:dLbls>
        <c:axId val="123599488"/>
        <c:axId val="123894016"/>
      </c:barChart>
      <c:catAx>
        <c:axId val="123599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3894016"/>
        <c:crosses val="autoZero"/>
        <c:auto val="1"/>
        <c:lblAlgn val="ctr"/>
        <c:lblOffset val="100"/>
      </c:catAx>
      <c:valAx>
        <c:axId val="123894016"/>
        <c:scaling>
          <c:orientation val="minMax"/>
          <c:max val="5200"/>
          <c:min val="3000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3599488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4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5340508955110361E-2"/>
          <c:y val="4.4476734560810922E-2"/>
          <c:w val="0.90313113357775066"/>
          <c:h val="0.8728239192503853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27000" prst="artDeco"/>
            </a:sp3d>
          </c:spPr>
          <c:dPt>
            <c:idx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127000" prst="artDeco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E2-4566-B2B6-69F0E6E13C6B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43.7</c:v>
                </c:pt>
                <c:pt idx="1">
                  <c:v>47.6</c:v>
                </c:pt>
                <c:pt idx="2">
                  <c:v>51.5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E2-4566-B2B6-69F0E6E13C6B}"/>
            </c:ext>
          </c:extLst>
        </c:ser>
        <c:dLbls>
          <c:showVal val="1"/>
        </c:dLbls>
        <c:overlap val="100"/>
        <c:axId val="125014784"/>
        <c:axId val="125016320"/>
      </c:barChart>
      <c:catAx>
        <c:axId val="1250147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016320"/>
        <c:crosses val="autoZero"/>
        <c:auto val="1"/>
        <c:lblAlgn val="ctr"/>
        <c:lblOffset val="100"/>
      </c:catAx>
      <c:valAx>
        <c:axId val="125016320"/>
        <c:scaling>
          <c:orientation val="minMax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014784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5340508955110361E-2"/>
          <c:y val="4.4476734560810922E-2"/>
          <c:w val="0.90313113357775066"/>
          <c:h val="0.8728239192503851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99CC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D90-4CA7-A5DC-714180742DE8}"/>
              </c:ext>
            </c:extLst>
          </c:dPt>
          <c:dPt>
            <c:idx val="1"/>
            <c:spPr>
              <a:solidFill>
                <a:srgbClr val="FF7C8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90-4CA7-A5DC-714180742DE8}"/>
              </c:ext>
            </c:extLst>
          </c:dPt>
          <c:dPt>
            <c:idx val="2"/>
            <c:spPr>
              <a:solidFill>
                <a:srgbClr val="47AAC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D90-4CA7-A5DC-714180742D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249.7</c:v>
                </c:pt>
                <c:pt idx="1">
                  <c:v>317.8</c:v>
                </c:pt>
                <c:pt idx="2">
                  <c:v>325.39999999999986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D90-4CA7-A5DC-714180742DE8}"/>
            </c:ext>
          </c:extLst>
        </c:ser>
        <c:dLbls>
          <c:showVal val="1"/>
        </c:dLbls>
        <c:overlap val="100"/>
        <c:axId val="125471360"/>
        <c:axId val="125374848"/>
      </c:barChart>
      <c:catAx>
        <c:axId val="1254713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374848"/>
        <c:crosses val="autoZero"/>
        <c:auto val="1"/>
        <c:lblAlgn val="ctr"/>
        <c:lblOffset val="100"/>
      </c:catAx>
      <c:valAx>
        <c:axId val="125374848"/>
        <c:scaling>
          <c:orientation val="minMax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5471360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4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5340436564015493E-2"/>
          <c:y val="4.4476734560810922E-2"/>
          <c:w val="0.90313113357775066"/>
          <c:h val="0.8728239192503849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1260</c:v>
                </c:pt>
                <c:pt idx="1">
                  <c:v>1390</c:v>
                </c:pt>
                <c:pt idx="2">
                  <c:v>1446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70-4260-8074-C0A2DF1FFF29}"/>
            </c:ext>
          </c:extLst>
        </c:ser>
        <c:dLbls>
          <c:showVal val="1"/>
        </c:dLbls>
        <c:overlap val="100"/>
        <c:axId val="126069760"/>
        <c:axId val="126180736"/>
      </c:barChart>
      <c:catAx>
        <c:axId val="1260697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180736"/>
        <c:crosses val="autoZero"/>
        <c:auto val="1"/>
        <c:lblAlgn val="ctr"/>
        <c:lblOffset val="100"/>
      </c:catAx>
      <c:valAx>
        <c:axId val="126180736"/>
        <c:scaling>
          <c:orientation val="minMax"/>
          <c:max val="1700"/>
          <c:min val="0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069760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4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c:rich>
      </c:tx>
      <c:layout>
        <c:manualLayout>
          <c:xMode val="edge"/>
          <c:yMode val="edge"/>
          <c:x val="0.66433020949284471"/>
          <c:y val="5.9965559382290853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90500" h="38100"/>
            </a:sp3d>
          </c:spPr>
          <c:dLbls>
            <c:dLbl>
              <c:idx val="0"/>
              <c:layout>
                <c:manualLayout>
                  <c:x val="0"/>
                  <c:y val="0.1693145206088211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09C-4B54-9C43-79A2AD112170}"/>
                </c:ext>
              </c:extLst>
            </c:dLbl>
            <c:dLbl>
              <c:idx val="1"/>
              <c:layout>
                <c:manualLayout>
                  <c:x val="3.1777285722294143E-3"/>
                  <c:y val="0.222225308299077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09C-4B54-9C43-79A2AD112170}"/>
                </c:ext>
              </c:extLst>
            </c:dLbl>
            <c:dLbl>
              <c:idx val="2"/>
              <c:layout>
                <c:manualLayout>
                  <c:x val="-3.1782290807460568E-3"/>
                  <c:y val="0.299827796911457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9C-4B54-9C43-79A2AD1121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145.30000000000001</c:v>
                </c:pt>
                <c:pt idx="1">
                  <c:v>145.80000000000001</c:v>
                </c:pt>
                <c:pt idx="2">
                  <c:v>148.19999999999999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9C-4B54-9C43-79A2AD112170}"/>
            </c:ext>
          </c:extLst>
        </c:ser>
        <c:axId val="126870272"/>
        <c:axId val="126871808"/>
      </c:barChart>
      <c:catAx>
        <c:axId val="126870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871808"/>
        <c:crosses val="autoZero"/>
        <c:auto val="1"/>
        <c:lblAlgn val="ctr"/>
        <c:lblOffset val="100"/>
      </c:catAx>
      <c:valAx>
        <c:axId val="1268718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870272"/>
        <c:crosses val="autoZero"/>
        <c:crossBetween val="between"/>
      </c:valAx>
    </c:plotArea>
    <c:plotVisOnly val="1"/>
    <c:dispBlanksAs val="gap"/>
  </c:chart>
  <c:spPr>
    <a:blipFill dpi="0" rotWithShape="1">
      <a:blip xmlns:r="http://schemas.openxmlformats.org/officeDocument/2006/relationships" r:embed="rId1">
        <a:alphaModFix amt="19000"/>
      </a:blip>
      <a:srcRect/>
      <a:stretch>
        <a:fillRect/>
      </a:stretch>
    </a:blipFill>
  </c:spPr>
  <c:txPr>
    <a:bodyPr/>
    <a:lstStyle/>
    <a:p>
      <a:pPr>
        <a:defRPr sz="1800"/>
      </a:pPr>
      <a:endParaRPr lang="ru-RU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5027089003999573E-2"/>
          <c:y val="2.6209596221117556E-2"/>
          <c:w val="0.90313113357775066"/>
          <c:h val="0.8728239192503859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поступления от юридических лиц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4C6-4A4C-9F46-2DA89F62732B}"/>
              </c:ext>
            </c:extLst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C6-4A4C-9F46-2DA89F62732B}"/>
              </c:ext>
            </c:extLst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scene3d>
                <a:camera prst="orthographicFront"/>
                <a:lightRig rig="balanced" dir="t">
                  <a:rot lat="0" lon="0" rev="8700000"/>
                </a:lightRig>
              </a:scene3d>
              <a:sp3d>
                <a:bevelT w="190500" h="381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4C6-4A4C-9F46-2DA89F62732B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35.6</c:v>
                </c:pt>
                <c:pt idx="1">
                  <c:v>42.7</c:v>
                </c:pt>
                <c:pt idx="2">
                  <c:v>35.1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4C6-4A4C-9F46-2DA89F62732B}"/>
            </c:ext>
          </c:extLst>
        </c:ser>
        <c:dLbls>
          <c:showVal val="1"/>
        </c:dLbls>
        <c:overlap val="100"/>
        <c:axId val="127508480"/>
        <c:axId val="127510016"/>
      </c:barChart>
      <c:catAx>
        <c:axId val="1275084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510016"/>
        <c:crosses val="autoZero"/>
        <c:auto val="1"/>
        <c:lblAlgn val="ctr"/>
        <c:lblOffset val="100"/>
      </c:catAx>
      <c:valAx>
        <c:axId val="127510016"/>
        <c:scaling>
          <c:orientation val="minMax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508480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>
          <a:softEdge rad="127000"/>
        </a:effectLst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8"/>
  <c:chart>
    <c:autoTitleDeleted val="1"/>
    <c:plotArea>
      <c:layout>
        <c:manualLayout>
          <c:layoutTarget val="inner"/>
          <c:xMode val="edge"/>
          <c:yMode val="edge"/>
          <c:x val="0.22665722128671037"/>
          <c:y val="0.19938653973835738"/>
          <c:w val="0.75585643389633861"/>
          <c:h val="0.598355492451063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8986.7000000000007</c:v>
                </c:pt>
                <c:pt idx="1">
                  <c:v>9444.7000000000007</c:v>
                </c:pt>
                <c:pt idx="2">
                  <c:v>9969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E6-46AF-974F-1D9640C7E902}"/>
            </c:ext>
          </c:extLst>
        </c:ser>
        <c:dLbls>
          <c:showVal val="1"/>
        </c:dLbls>
        <c:overlap val="100"/>
        <c:axId val="134982656"/>
        <c:axId val="134996736"/>
      </c:barChart>
      <c:catAx>
        <c:axId val="1349826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4996736"/>
        <c:crosses val="autoZero"/>
        <c:auto val="1"/>
        <c:lblAlgn val="ctr"/>
        <c:lblOffset val="100"/>
      </c:catAx>
      <c:valAx>
        <c:axId val="134996736"/>
        <c:scaling>
          <c:orientation val="minMax"/>
          <c:max val="110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000" dirty="0" smtClean="0">
                    <a:latin typeface="Times New Roman" pitchFamily="18" charset="0"/>
                    <a:cs typeface="Times New Roman" pitchFamily="18" charset="0"/>
                  </a:rPr>
                  <a:t>млн. рублей</a:t>
                </a:r>
                <a:endParaRPr lang="ru-RU" sz="100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</c:title>
        <c:numFmt formatCode="#,##0.0" sourceLinked="1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34982656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13000"/>
          </a:blip>
          <a:srcRect/>
          <a:stretch>
            <a:fillRect t="-20000"/>
          </a:stretch>
        </a:blipFill>
        <a:effectLst>
          <a:softEdge rad="127000"/>
        </a:effectLst>
      </c:spPr>
    </c:plotArea>
    <c:plotVisOnly val="1"/>
    <c:dispBlanksAs val="gap"/>
  </c:chart>
  <c:spPr>
    <a:noFill/>
    <a:effectLst>
      <a:softEdge rad="127000"/>
    </a:effectLst>
  </c:spPr>
  <c:txPr>
    <a:bodyPr/>
    <a:lstStyle/>
    <a:p>
      <a:pPr>
        <a:defRPr sz="1800"/>
      </a:pPr>
      <a:endParaRPr lang="ru-RU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effectLst>
          <a:outerShdw blurRad="50800" dist="50800" dir="5400000" algn="ctr" rotWithShape="0">
            <a:schemeClr val="bg1"/>
          </a:outerShdw>
        </a:effectLst>
      </c:spPr>
    </c:sideWall>
    <c:backWall>
      <c:spPr>
        <a:effectLst>
          <a:outerShdw blurRad="50800" dist="50800" dir="5400000" algn="ctr" rotWithShape="0">
            <a:schemeClr val="bg1"/>
          </a:outerShdw>
        </a:effectLst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33-46DA-A517-A0C073264AF2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33-46DA-A517-A0C073264AF2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433-46DA-A517-A0C073264AF2}"/>
              </c:ext>
            </c:extLst>
          </c:dPt>
          <c:dLbls>
            <c:dLbl>
              <c:idx val="0"/>
              <c:layout>
                <c:manualLayout>
                  <c:x val="3.13107724836002E-3"/>
                  <c:y val="0.164064457954284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433-46DA-A517-A0C073264AF2}"/>
                </c:ext>
              </c:extLst>
            </c:dLbl>
            <c:dLbl>
              <c:idx val="1"/>
              <c:layout>
                <c:manualLayout>
                  <c:x val="-3.1313237898756884E-3"/>
                  <c:y val="0.2214870182382836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433-46DA-A517-A0C073264AF2}"/>
                </c:ext>
              </c:extLst>
            </c:dLbl>
            <c:dLbl>
              <c:idx val="2"/>
              <c:layout>
                <c:manualLayout>
                  <c:x val="3.13107724836002E-3"/>
                  <c:y val="0.3117224701131398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433-46DA-A517-A0C073264AF2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548</c:v>
                </c:pt>
                <c:pt idx="1">
                  <c:v>568</c:v>
                </c:pt>
                <c:pt idx="2">
                  <c:v>595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433-46DA-A517-A0C073264AF2}"/>
            </c:ext>
          </c:extLst>
        </c:ser>
        <c:shape val="box"/>
        <c:axId val="136245248"/>
        <c:axId val="136246784"/>
        <c:axId val="0"/>
      </c:bar3DChart>
      <c:catAx>
        <c:axId val="136245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6246784"/>
        <c:crosses val="autoZero"/>
        <c:auto val="1"/>
        <c:lblAlgn val="ctr"/>
        <c:lblOffset val="100"/>
      </c:catAx>
      <c:valAx>
        <c:axId val="1362467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6245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effectLst>
          <a:outerShdw blurRad="50800" dist="50800" dir="5400000" algn="ctr" rotWithShape="0">
            <a:schemeClr val="bg1"/>
          </a:outerShdw>
        </a:effectLst>
      </c:spPr>
    </c:sideWall>
    <c:backWall>
      <c:spPr>
        <a:effectLst>
          <a:outerShdw blurRad="50800" dist="50800" dir="5400000" algn="ctr" rotWithShape="0">
            <a:schemeClr val="bg1"/>
          </a:outerShdw>
        </a:effectLst>
      </c:spPr>
    </c:backWall>
    <c:plotArea>
      <c:layout>
        <c:manualLayout>
          <c:layoutTarget val="inner"/>
          <c:xMode val="edge"/>
          <c:yMode val="edge"/>
          <c:x val="0.16839993570197309"/>
          <c:y val="7.6590754622035503E-2"/>
          <c:w val="0.79715821456606761"/>
          <c:h val="0.704572857917747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885-4167-9A85-E93103A76428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85-4167-9A85-E93103A76428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885-4167-9A85-E93103A76428}"/>
              </c:ext>
            </c:extLst>
          </c:dPt>
          <c:dLbls>
            <c:dLbl>
              <c:idx val="0"/>
              <c:layout>
                <c:manualLayout>
                  <c:x val="-6.2621544967200096E-3"/>
                  <c:y val="0.1951882797336243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885-4167-9A85-E93103A76428}"/>
                </c:ext>
              </c:extLst>
            </c:dLbl>
            <c:dLbl>
              <c:idx val="1"/>
              <c:layout>
                <c:manualLayout>
                  <c:x val="-3.1313237898756311E-3"/>
                  <c:y val="0.179988171248946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885-4167-9A85-E93103A76428}"/>
                </c:ext>
              </c:extLst>
            </c:dLbl>
            <c:dLbl>
              <c:idx val="2"/>
              <c:layout>
                <c:manualLayout>
                  <c:x val="6.2621544967200096E-3"/>
                  <c:y val="0.1716643412169889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885-4167-9A85-E93103A764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853</c:v>
                </c:pt>
                <c:pt idx="1">
                  <c:v>891</c:v>
                </c:pt>
                <c:pt idx="2">
                  <c:v>950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885-4167-9A85-E93103A76428}"/>
            </c:ext>
          </c:extLst>
        </c:ser>
        <c:shape val="box"/>
        <c:axId val="136708480"/>
        <c:axId val="136711552"/>
        <c:axId val="0"/>
      </c:bar3DChart>
      <c:catAx>
        <c:axId val="1367084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6711552"/>
        <c:crosses val="autoZero"/>
        <c:auto val="1"/>
        <c:lblAlgn val="ctr"/>
        <c:lblOffset val="100"/>
      </c:catAx>
      <c:valAx>
        <c:axId val="136711552"/>
        <c:scaling>
          <c:orientation val="minMax"/>
          <c:max val="15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367084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957567804024487"/>
          <c:y val="0"/>
        </c:manualLayout>
      </c:layout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заработная плата педагогов дошкольных образовательных учреждений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0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13 449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5E-4C82-BB33-D27D059D76FD}"/>
                </c:ext>
              </c:extLst>
            </c:dLbl>
            <c:dLbl>
              <c:idx val="1"/>
              <c:layout>
                <c:manualLayout>
                  <c:x val="5.0735599612225582E-2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23 088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5E-4C82-BB33-D27D059D76FD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13449</c:v>
                </c:pt>
                <c:pt idx="1">
                  <c:v>23088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F5E-4C82-BB33-D27D059D76FD}"/>
            </c:ext>
          </c:extLst>
        </c:ser>
        <c:shape val="box"/>
        <c:axId val="103897344"/>
        <c:axId val="104179584"/>
        <c:axId val="0"/>
      </c:bar3DChart>
      <c:catAx>
        <c:axId val="103897344"/>
        <c:scaling>
          <c:orientation val="minMax"/>
        </c:scaling>
        <c:axPos val="b"/>
        <c:numFmt formatCode="General" sourceLinked="1"/>
        <c:tickLblPos val="nextTo"/>
        <c:crossAx val="104179584"/>
        <c:crosses val="autoZero"/>
        <c:auto val="1"/>
        <c:lblAlgn val="ctr"/>
        <c:lblOffset val="100"/>
      </c:catAx>
      <c:valAx>
        <c:axId val="104179584"/>
        <c:scaling>
          <c:orientation val="minMax"/>
        </c:scaling>
        <c:axPos val="l"/>
        <c:majorGridlines/>
        <c:numFmt formatCode="General" sourceLinked="1"/>
        <c:tickLblPos val="nextTo"/>
        <c:crossAx val="103897344"/>
        <c:crosses val="autoZero"/>
        <c:crossBetween val="between"/>
      </c:valAx>
    </c:plotArea>
    <c:plotVisOnly val="1"/>
    <c:dispBlanksAs val="gap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400" b="1" baseline="0" dirty="0" smtClean="0">
                <a:latin typeface="Times New Roman" pitchFamily="18" charset="0"/>
                <a:cs typeface="Times New Roman" pitchFamily="18" charset="0"/>
              </a:rPr>
              <a:t> на реализацию муниципальной программы в 2018-2020 годах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1318832506841942"/>
          <c:y val="0"/>
        </c:manualLayout>
      </c:layout>
    </c:title>
    <c:plotArea>
      <c:layout>
        <c:manualLayout>
          <c:layoutTarget val="inner"/>
          <c:xMode val="edge"/>
          <c:yMode val="edge"/>
          <c:x val="0.22665722128671037"/>
          <c:y val="0.19938653973835738"/>
          <c:w val="0.75585643389633861"/>
          <c:h val="0.598355492451063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09E-4159-AFD5-31937A021379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09E-4159-AFD5-31937A021379}"/>
              </c:ext>
            </c:extLst>
          </c:dPt>
          <c:dPt>
            <c:idx val="2"/>
            <c:spPr>
              <a:gradFill rotWithShape="1">
                <a:gsLst>
                  <a:gs pos="0">
                    <a:schemeClr val="accent4">
                      <a:tint val="50000"/>
                      <a:satMod val="300000"/>
                    </a:schemeClr>
                  </a:gs>
                  <a:gs pos="35000">
                    <a:schemeClr val="accent4">
                      <a:tint val="37000"/>
                      <a:satMod val="300000"/>
                    </a:schemeClr>
                  </a:gs>
                  <a:gs pos="100000">
                    <a:schemeClr val="accent4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09E-4159-AFD5-31937A0213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120</c:v>
                </c:pt>
                <c:pt idx="1">
                  <c:v>86</c:v>
                </c:pt>
                <c:pt idx="2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2F0-421B-93C8-666B4CE1B132}"/>
            </c:ext>
          </c:extLst>
        </c:ser>
        <c:dLbls>
          <c:showVal val="1"/>
        </c:dLbls>
        <c:overlap val="100"/>
        <c:axId val="137354240"/>
        <c:axId val="136549120"/>
      </c:barChart>
      <c:catAx>
        <c:axId val="137354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6549120"/>
        <c:crosses val="autoZero"/>
        <c:auto val="1"/>
        <c:lblAlgn val="ctr"/>
        <c:lblOffset val="100"/>
      </c:catAx>
      <c:valAx>
        <c:axId val="13654912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000" dirty="0" smtClean="0">
                    <a:latin typeface="Times New Roman" pitchFamily="18" charset="0"/>
                    <a:cs typeface="Times New Roman" pitchFamily="18" charset="0"/>
                  </a:rPr>
                  <a:t>млн. рублей</a:t>
                </a:r>
                <a:endParaRPr lang="ru-RU" sz="100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</c:title>
        <c:numFmt formatCode="#,##0" sourceLinked="1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37354240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15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spPr>
    <a:noFill/>
    <a:effectLst>
      <a:softEdge rad="127000"/>
    </a:effectLst>
  </c:spPr>
  <c:txPr>
    <a:bodyPr/>
    <a:lstStyle/>
    <a:p>
      <a:pPr>
        <a:defRPr sz="1800"/>
      </a:pPr>
      <a:endParaRPr lang="ru-RU"/>
    </a:p>
  </c:txPr>
  <c:externalData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400" b="1" baseline="0" dirty="0" smtClean="0">
                <a:latin typeface="Times New Roman" pitchFamily="18" charset="0"/>
                <a:cs typeface="Times New Roman" pitchFamily="18" charset="0"/>
              </a:rPr>
              <a:t> на реализацию муниципальной программы </a:t>
            </a:r>
          </a:p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r>
              <a:rPr lang="ru-RU" sz="1400" b="1" baseline="0" dirty="0" smtClean="0">
                <a:latin typeface="Times New Roman" pitchFamily="18" charset="0"/>
                <a:cs typeface="Times New Roman" pitchFamily="18" charset="0"/>
              </a:rPr>
              <a:t>в 2018-2020 годах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754453383647018"/>
          <c:y val="0"/>
        </c:manualLayout>
      </c:layout>
    </c:title>
    <c:plotArea>
      <c:layout>
        <c:manualLayout>
          <c:layoutTarget val="inner"/>
          <c:xMode val="edge"/>
          <c:yMode val="edge"/>
          <c:x val="0.22665722128671037"/>
          <c:y val="0.19938653973835738"/>
          <c:w val="0.75585643389633861"/>
          <c:h val="0.598355492451063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1723</c:v>
                </c:pt>
                <c:pt idx="1">
                  <c:v>1552</c:v>
                </c:pt>
                <c:pt idx="2">
                  <c:v>1552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DD6-4E1F-B870-F79908DACE54}"/>
            </c:ext>
          </c:extLst>
        </c:ser>
        <c:dLbls>
          <c:showVal val="1"/>
        </c:dLbls>
        <c:overlap val="100"/>
        <c:axId val="137593984"/>
        <c:axId val="137595520"/>
      </c:barChart>
      <c:catAx>
        <c:axId val="137593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37595520"/>
        <c:crosses val="autoZero"/>
        <c:auto val="1"/>
        <c:lblAlgn val="ctr"/>
        <c:lblOffset val="100"/>
      </c:catAx>
      <c:valAx>
        <c:axId val="137595520"/>
        <c:scaling>
          <c:orientation val="minMax"/>
          <c:min val="125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000" dirty="0" smtClean="0">
                    <a:latin typeface="Times New Roman" pitchFamily="18" charset="0"/>
                    <a:cs typeface="Times New Roman" pitchFamily="18" charset="0"/>
                  </a:rPr>
                  <a:t>млн. рублей</a:t>
                </a:r>
                <a:endParaRPr lang="ru-RU" sz="100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</c:title>
        <c:numFmt formatCode="#,##0" sourceLinked="1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37593984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15000"/>
          </a:blip>
          <a:srcRect/>
          <a:stretch>
            <a:fillRect/>
          </a:stretch>
        </a:blipFill>
        <a:effectLst>
          <a:softEdge rad="127000"/>
        </a:effectLst>
      </c:spPr>
    </c:plotArea>
    <c:plotVisOnly val="1"/>
    <c:dispBlanksAs val="gap"/>
  </c:chart>
  <c:spPr>
    <a:noFill/>
    <a:effectLst>
      <a:softEdge rad="127000"/>
    </a:effectLst>
  </c:spPr>
  <c:txPr>
    <a:bodyPr/>
    <a:lstStyle/>
    <a:p>
      <a:pPr>
        <a:defRPr sz="1800"/>
      </a:pPr>
      <a:endParaRPr lang="ru-RU"/>
    </a:p>
  </c:txPr>
  <c:externalData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>
        <c:manualLayout>
          <c:layoutTarget val="inner"/>
          <c:xMode val="edge"/>
          <c:yMode val="edge"/>
          <c:x val="0.1071466596304123"/>
          <c:y val="7.5639193765909371E-2"/>
          <c:w val="0.8458215290893607"/>
          <c:h val="0.68409344197603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4.8390890595489174E-3"/>
                  <c:y val="0.1688150750173389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8B4-4913-BD3A-C9D0E8A503F3}"/>
                </c:ext>
              </c:extLst>
            </c:dLbl>
            <c:dLbl>
              <c:idx val="1"/>
              <c:layout>
                <c:manualLayout>
                  <c:x val="-2.7557701922008692E-3"/>
                  <c:y val="0.1470492375358851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8B4-4913-BD3A-C9D0E8A503F3}"/>
                </c:ext>
              </c:extLst>
            </c:dLbl>
            <c:dLbl>
              <c:idx val="2"/>
              <c:layout>
                <c:manualLayout>
                  <c:x val="2.7557701922008692E-3"/>
                  <c:y val="0.219504727540888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8B4-4913-BD3A-C9D0E8A503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17.8</c:v>
                </c:pt>
                <c:pt idx="1">
                  <c:v>18</c:v>
                </c:pt>
                <c:pt idx="2">
                  <c:v>18.5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8B4-4913-BD3A-C9D0E8A503F3}"/>
            </c:ext>
          </c:extLst>
        </c:ser>
        <c:axId val="137979392"/>
        <c:axId val="137980928"/>
      </c:barChart>
      <c:catAx>
        <c:axId val="137979392"/>
        <c:scaling>
          <c:orientation val="minMax"/>
        </c:scaling>
        <c:axPos val="b"/>
        <c:numFmt formatCode="General" sourceLinked="1"/>
        <c:tickLblPos val="nextTo"/>
        <c:crossAx val="137980928"/>
        <c:crosses val="autoZero"/>
        <c:auto val="1"/>
        <c:lblAlgn val="ctr"/>
        <c:lblOffset val="100"/>
      </c:catAx>
      <c:valAx>
        <c:axId val="137980928"/>
        <c:scaling>
          <c:orientation val="minMax"/>
        </c:scaling>
        <c:axPos val="l"/>
        <c:majorGridlines/>
        <c:numFmt formatCode="General" sourceLinked="1"/>
        <c:tickLblPos val="nextTo"/>
        <c:crossAx val="137979392"/>
        <c:crosses val="autoZero"/>
        <c:crossBetween val="between"/>
      </c:valAx>
      <c:spPr>
        <a:blipFill dpi="0" rotWithShape="1">
          <a:blip xmlns:r="http://schemas.openxmlformats.org/officeDocument/2006/relationships" r:embed="rId1">
            <a:alphaModFix amt="20000"/>
          </a:blip>
          <a:srcRect/>
          <a:tile tx="0" ty="0" sx="100000" sy="100000" flip="none" algn="tl"/>
        </a:blipFill>
        <a:ln>
          <a:noFill/>
        </a:ln>
      </c:spPr>
    </c:plotArea>
    <c:plotVisOnly val="1"/>
    <c:dispBlanksAs val="gap"/>
  </c:chart>
  <c:txPr>
    <a:bodyPr/>
    <a:lstStyle/>
    <a:p>
      <a:pPr>
        <a:defRPr lang="ru-RU" sz="1600" kern="1200" dirty="0" smtClean="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pPr>
      <a:endParaRPr lang="ru-RU"/>
    </a:p>
  </c:txPr>
  <c:externalData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title>
      <c:tx>
        <c:rich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1600" b="1" baseline="0" dirty="0" smtClean="0">
                <a:latin typeface="Times New Roman" pitchFamily="18" charset="0"/>
                <a:cs typeface="Times New Roman" pitchFamily="18" charset="0"/>
              </a:rPr>
              <a:t> на реализацию муниципальной программы </a:t>
            </a:r>
          </a:p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r>
              <a:rPr lang="ru-RU" sz="1600" b="1" baseline="0" dirty="0" smtClean="0">
                <a:latin typeface="Times New Roman" pitchFamily="18" charset="0"/>
                <a:cs typeface="Times New Roman" pitchFamily="18" charset="0"/>
              </a:rPr>
              <a:t>в 2018-2020 годах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0478187033255993"/>
          <c:y val="0"/>
        </c:manualLayout>
      </c:layout>
    </c:title>
    <c:plotArea>
      <c:layout>
        <c:manualLayout>
          <c:layoutTarget val="inner"/>
          <c:xMode val="edge"/>
          <c:yMode val="edge"/>
          <c:x val="0.22665722128671037"/>
          <c:y val="0.19938653973835738"/>
          <c:w val="0.75585643389633861"/>
          <c:h val="0.598355492451063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2"/>
              <c:numFmt formatCode="#,##0.0" sourceLinked="0"/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76.2</c:v>
                </c:pt>
                <c:pt idx="1">
                  <c:v>66.2</c:v>
                </c:pt>
                <c:pt idx="2">
                  <c:v>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96-4FB4-834E-CEF1D8C0ED7C}"/>
            </c:ext>
          </c:extLst>
        </c:ser>
        <c:dLbls>
          <c:showVal val="1"/>
        </c:dLbls>
        <c:overlap val="100"/>
        <c:axId val="128983424"/>
        <c:axId val="128984960"/>
      </c:barChart>
      <c:catAx>
        <c:axId val="1289834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8984960"/>
        <c:crosses val="autoZero"/>
        <c:auto val="1"/>
        <c:lblAlgn val="ctr"/>
        <c:lblOffset val="100"/>
      </c:catAx>
      <c:valAx>
        <c:axId val="1289849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ru-RU" sz="1000" dirty="0" smtClean="0">
                    <a:latin typeface="Times New Roman" pitchFamily="18" charset="0"/>
                    <a:cs typeface="Times New Roman" pitchFamily="18" charset="0"/>
                  </a:rPr>
                  <a:t>млн. рублей</a:t>
                </a:r>
                <a:endParaRPr lang="ru-RU" sz="1000" dirty="0">
                  <a:latin typeface="Times New Roman" pitchFamily="18" charset="0"/>
                  <a:cs typeface="Times New Roman" pitchFamily="18" charset="0"/>
                </a:endParaRPr>
              </a:p>
            </c:rich>
          </c:tx>
        </c:title>
        <c:numFmt formatCode="#,##0.0" sourceLinked="1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28983424"/>
        <c:crosses val="autoZero"/>
        <c:crossBetween val="between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>
          <a:softEdge rad="127000"/>
        </a:effectLst>
      </c:spPr>
    </c:plotArea>
    <c:plotVisOnly val="1"/>
    <c:dispBlanksAs val="gap"/>
  </c:chart>
  <c:spPr>
    <a:noFill/>
    <a:effectLst>
      <a:softEdge rad="127000"/>
    </a:effectLst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получение кредитных ресурсов от кредитных организаций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-1.7206702061162683E-2"/>
                  <c:y val="2.261144773087915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EEB-48D8-B961-D89DCE84943B}"/>
                </c:ext>
              </c:extLst>
            </c:dLbl>
            <c:dLbl>
              <c:idx val="2"/>
              <c:layout>
                <c:manualLayout>
                  <c:x val="4.3016900561184323E-3"/>
                  <c:y val="-7.62678020760456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EEB-48D8-B961-D89DCE8494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5480</c:v>
                </c:pt>
                <c:pt idx="1">
                  <c:v>1105</c:v>
                </c:pt>
                <c:pt idx="2">
                  <c:v>4580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EEB-48D8-B961-D89DCE84943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погашение кредитов от кредитных организаций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3.441352044894741E-2"/>
                  <c:y val="2.383368814876429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EEB-48D8-B961-D89DCE84943B}"/>
                </c:ext>
              </c:extLst>
            </c:dLbl>
            <c:dLbl>
              <c:idx val="1"/>
              <c:layout>
                <c:manualLayout>
                  <c:x val="8.6033801122368525E-3"/>
                  <c:y val="-4.3694590175767923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EEB-48D8-B961-D89DCE8494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5150</c:v>
                </c:pt>
                <c:pt idx="1">
                  <c:v>200</c:v>
                </c:pt>
                <c:pt idx="2">
                  <c:v>4250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EEB-48D8-B961-D89DCE84943B}"/>
            </c:ext>
          </c:extLst>
        </c:ser>
        <c:axId val="139849088"/>
        <c:axId val="139850880"/>
      </c:barChart>
      <c:catAx>
        <c:axId val="1398490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850880"/>
        <c:crosses val="autoZero"/>
        <c:auto val="1"/>
        <c:lblAlgn val="ctr"/>
        <c:lblOffset val="100"/>
      </c:catAx>
      <c:valAx>
        <c:axId val="139850880"/>
        <c:scaling>
          <c:orientation val="minMax"/>
        </c:scaling>
        <c:axPos val="l"/>
        <c:majorGridlines/>
        <c:numFmt formatCode="#,##0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8490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получение бюджетных кредитов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-6.4525350841776524E-3"/>
                  <c:y val="1.511736791150187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4B4-4ECD-B85E-F66117D8EC38}"/>
                </c:ext>
              </c:extLst>
            </c:dLbl>
            <c:dLbl>
              <c:idx val="1"/>
              <c:layout>
                <c:manualLayout>
                  <c:x val="-4.3016900561184323E-3"/>
                  <c:y val="9.53347525950579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4B4-4ECD-B85E-F66117D8EC38}"/>
                </c:ext>
              </c:extLst>
            </c:dLbl>
            <c:dLbl>
              <c:idx val="2"/>
              <c:layout>
                <c:manualLayout>
                  <c:x val="-6.4525350841776524E-3"/>
                  <c:y val="-9.53347525950579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4B4-4ECD-B85E-F66117D8EC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719</c:v>
                </c:pt>
                <c:pt idx="1">
                  <c:v>754</c:v>
                </c:pt>
                <c:pt idx="2">
                  <c:v>795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4B4-4ECD-B85E-F66117D8EC3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погашение бюджетных кредитов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3.6564365477006831E-2"/>
                  <c:y val="-6.4008760931325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4B4-4ECD-B85E-F66117D8EC38}"/>
                </c:ext>
              </c:extLst>
            </c:dLbl>
            <c:dLbl>
              <c:idx val="1"/>
              <c:layout>
                <c:manualLayout>
                  <c:x val="1.0754225140296064E-2"/>
                  <c:y val="2.437864046851959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4B4-4ECD-B85E-F66117D8EC38}"/>
                </c:ext>
              </c:extLst>
            </c:dLbl>
            <c:dLbl>
              <c:idx val="2"/>
              <c:layout>
                <c:manualLayout>
                  <c:x val="4.3016900561184323E-3"/>
                  <c:y val="-4.76673762975285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4B4-4ECD-B85E-F66117D8EC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1088</c:v>
                </c:pt>
                <c:pt idx="1">
                  <c:v>985</c:v>
                </c:pt>
                <c:pt idx="2">
                  <c:v>1025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4B4-4ECD-B85E-F66117D8EC38}"/>
            </c:ext>
          </c:extLst>
        </c:ser>
        <c:axId val="139928704"/>
        <c:axId val="139930240"/>
      </c:barChart>
      <c:catAx>
        <c:axId val="13992870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930240"/>
        <c:crosses val="autoZero"/>
        <c:auto val="1"/>
        <c:lblAlgn val="ctr"/>
        <c:lblOffset val="100"/>
      </c:catAx>
      <c:valAx>
        <c:axId val="139930240"/>
        <c:scaling>
          <c:orientation val="minMax"/>
        </c:scaling>
        <c:axPos val="l"/>
        <c:majorGridlines/>
        <c:numFmt formatCode="#,##0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9287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957567804024487"/>
          <c:y val="2.1709817350349471E-2"/>
        </c:manualLayout>
      </c:layout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заработная плата педагогов учреждений дополнительного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0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16 454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05-4753-A5CE-2D30FAA591AC}"/>
                </c:ext>
              </c:extLst>
            </c:dLbl>
            <c:dLbl>
              <c:idx val="1"/>
              <c:layout>
                <c:manualLayout>
                  <c:x val="5.0735599612225582E-2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27 726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05-4753-A5CE-2D30FAA591AC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16454</c:v>
                </c:pt>
                <c:pt idx="1">
                  <c:v>27726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F05-4753-A5CE-2D30FAA591AC}"/>
            </c:ext>
          </c:extLst>
        </c:ser>
        <c:shape val="box"/>
        <c:axId val="104144896"/>
        <c:axId val="104146432"/>
        <c:axId val="0"/>
      </c:bar3DChart>
      <c:catAx>
        <c:axId val="104144896"/>
        <c:scaling>
          <c:orientation val="minMax"/>
        </c:scaling>
        <c:axPos val="b"/>
        <c:numFmt formatCode="General" sourceLinked="1"/>
        <c:tickLblPos val="nextTo"/>
        <c:crossAx val="104146432"/>
        <c:crosses val="autoZero"/>
        <c:auto val="1"/>
        <c:lblAlgn val="ctr"/>
        <c:lblOffset val="100"/>
      </c:catAx>
      <c:valAx>
        <c:axId val="104146432"/>
        <c:scaling>
          <c:orientation val="minMax"/>
        </c:scaling>
        <c:axPos val="l"/>
        <c:majorGridlines/>
        <c:numFmt formatCode="General" sourceLinked="1"/>
        <c:tickLblPos val="nextTo"/>
        <c:crossAx val="104144896"/>
        <c:crosses val="autoZero"/>
        <c:crossBetween val="between"/>
      </c:valAx>
    </c:plotArea>
    <c:plotVisOnly val="1"/>
    <c:dispBlanksAs val="gap"/>
  </c:chart>
  <c:spPr>
    <a:solidFill>
      <a:schemeClr val="accent4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957567804024487"/>
          <c:y val="2.1709817350349485E-2"/>
        </c:manualLayout>
      </c:layout>
      <c:txPr>
        <a:bodyPr/>
        <a:lstStyle/>
        <a:p>
          <a:pPr>
            <a:defRPr sz="1600"/>
          </a:pPr>
          <a:endParaRPr lang="ru-RU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Средняя заработная плата специалистов в сфере культуры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0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11 546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2F-4F3E-A959-722C3ABEB31F}"/>
                </c:ext>
              </c:extLst>
            </c:dLbl>
            <c:dLbl>
              <c:idx val="1"/>
              <c:layout>
                <c:manualLayout>
                  <c:x val="5.0735599612225582E-2"/>
                  <c:y val="-2.28077611039676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27 147</a:t>
                    </a:r>
                    <a:endParaRPr lang="ru-RU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2F-4F3E-A959-722C3ABEB31F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2012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11546</c:v>
                </c:pt>
                <c:pt idx="1">
                  <c:v>27147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D2F-4F3E-A959-722C3ABEB31F}"/>
            </c:ext>
          </c:extLst>
        </c:ser>
        <c:shape val="box"/>
        <c:axId val="105685376"/>
        <c:axId val="105686912"/>
        <c:axId val="0"/>
      </c:bar3DChart>
      <c:catAx>
        <c:axId val="105685376"/>
        <c:scaling>
          <c:orientation val="minMax"/>
        </c:scaling>
        <c:axPos val="b"/>
        <c:numFmt formatCode="General" sourceLinked="1"/>
        <c:tickLblPos val="nextTo"/>
        <c:crossAx val="105686912"/>
        <c:crosses val="autoZero"/>
        <c:auto val="1"/>
        <c:lblAlgn val="ctr"/>
        <c:lblOffset val="100"/>
      </c:catAx>
      <c:valAx>
        <c:axId val="105686912"/>
        <c:scaling>
          <c:orientation val="minMax"/>
          <c:max val="40000"/>
        </c:scaling>
        <c:axPos val="l"/>
        <c:majorGridlines/>
        <c:numFmt formatCode="General" sourceLinked="1"/>
        <c:tickLblPos val="nextTo"/>
        <c:crossAx val="105685376"/>
        <c:crosses val="autoZero"/>
        <c:crossBetween val="between"/>
      </c:valAx>
    </c:plotArea>
    <c:plotVisOnly val="1"/>
    <c:dispBlanksAs val="gap"/>
  </c:chart>
  <c:spPr>
    <a:solidFill>
      <a:schemeClr val="accent1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  <a:ln>
          <a:noFill/>
        </a:ln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FFF6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2.4</c:v>
                </c:pt>
                <c:pt idx="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A88-4035-A67A-EA5BDA3A1E3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4.2</c:v>
                </c:pt>
                <c:pt idx="1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A88-4035-A67A-EA5BDA3A1E3A}"/>
            </c:ext>
          </c:extLst>
        </c:ser>
        <c:shape val="pyramid"/>
        <c:axId val="104826368"/>
        <c:axId val="104827904"/>
        <c:axId val="0"/>
      </c:bar3DChart>
      <c:catAx>
        <c:axId val="10482636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04827904"/>
        <c:crosses val="autoZero"/>
        <c:auto val="1"/>
        <c:lblAlgn val="ctr"/>
        <c:lblOffset val="100"/>
      </c:catAx>
      <c:valAx>
        <c:axId val="10482790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048263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400"/>
              <a:t>Сравнительный анализ поступления налоговых и неналоговых доходов в бюджет городского округа город Воронеж
 за 2017-2020 гг.</a:t>
            </a:r>
          </a:p>
        </c:rich>
      </c:tx>
      <c:layout>
        <c:manualLayout>
          <c:xMode val="edge"/>
          <c:yMode val="edge"/>
          <c:x val="0.1367871756134067"/>
          <c:y val="1.5547950307474585E-2"/>
        </c:manualLayout>
      </c:layout>
    </c:title>
    <c:view3D>
      <c:hPercent val="57"/>
      <c:depthPercent val="150"/>
      <c:rAngAx val="1"/>
    </c:view3D>
    <c:floor>
      <c:spPr>
        <a:solidFill>
          <a:schemeClr val="bg2">
            <a:lumMod val="90000"/>
          </a:schemeClr>
        </a:solidFill>
      </c:spPr>
    </c:floor>
    <c:sideWall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sideWall>
    <c:backWall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</c:backWall>
    <c:plotArea>
      <c:layout>
        <c:manualLayout>
          <c:layoutTarget val="inner"/>
          <c:xMode val="edge"/>
          <c:yMode val="edge"/>
          <c:x val="0.12399758966955017"/>
          <c:y val="0.29229290417645182"/>
          <c:w val="0.72727327444361711"/>
          <c:h val="0.5834199014596857"/>
        </c:manualLayout>
      </c:layout>
      <c:bar3DChart>
        <c:barDir val="col"/>
        <c:grouping val="stacked"/>
        <c:ser>
          <c:idx val="0"/>
          <c:order val="0"/>
          <c:tx>
            <c:strRef>
              <c:f>'[график в концемодерн.xls]2017-2020'!$A$4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0" scaled="1"/>
              <a:tileRect/>
            </a:gradFill>
          </c:spPr>
          <c:dLbls>
            <c:dLbl>
              <c:idx val="0"/>
              <c:layout>
                <c:manualLayout>
                  <c:x val="2.2598870056497192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848998459167952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ru-RU" baseline="0" dirty="0" smtClean="0"/>
                      <a:t> 932 406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054442732408834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259887005649719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FFFFCC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'[график в концемодерн.xls]2017-2020'!$B$3:$E$3</c:f>
              <c:strCache>
                <c:ptCount val="4"/>
                <c:pt idx="0">
                  <c:v>2017 (ожидаемое)</c:v>
                </c:pt>
                <c:pt idx="1">
                  <c:v>2018 (прогноз)</c:v>
                </c:pt>
                <c:pt idx="2">
                  <c:v>2019 (прогноз)</c:v>
                </c:pt>
                <c:pt idx="3">
                  <c:v>2020 (прогноз)</c:v>
                </c:pt>
              </c:strCache>
            </c:strRef>
          </c:cat>
          <c:val>
            <c:numRef>
              <c:f>'[график в концемодерн.xls]2017-2020'!$B$4:$E$4</c:f>
              <c:numCache>
                <c:formatCode>#,##0</c:formatCode>
                <c:ptCount val="4"/>
                <c:pt idx="0">
                  <c:v>6714007</c:v>
                </c:pt>
                <c:pt idx="1">
                  <c:v>7024406</c:v>
                </c:pt>
                <c:pt idx="2">
                  <c:v>7486719</c:v>
                </c:pt>
                <c:pt idx="3">
                  <c:v>7965912</c:v>
                </c:pt>
              </c:numCache>
            </c:numRef>
          </c:val>
        </c:ser>
        <c:ser>
          <c:idx val="1"/>
          <c:order val="1"/>
          <c:tx>
            <c:strRef>
              <c:f>'[график в концемодерн.xls]2017-2020'!$A$5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gradFill flip="none"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0" scaled="1"/>
              <a:tileRect/>
            </a:gradFill>
          </c:spPr>
          <c:dLbls>
            <c:dLbl>
              <c:idx val="0"/>
              <c:layout>
                <c:manualLayout>
                  <c:x val="2.4653312788906586E-2"/>
                  <c:y val="6.3163209466148651E-17"/>
                </c:manualLayout>
              </c:layout>
              <c:showVal val="1"/>
            </c:dLbl>
            <c:dLbl>
              <c:idx val="1"/>
              <c:layout>
                <c:manualLayout>
                  <c:x val="1.438109912686184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1 595 870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6435541859270698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1.4381099126861845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FFFFCC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'[график в концемодерн.xls]2017-2020'!$B$3:$E$3</c:f>
              <c:strCache>
                <c:ptCount val="4"/>
                <c:pt idx="0">
                  <c:v>2017 (ожидаемое)</c:v>
                </c:pt>
                <c:pt idx="1">
                  <c:v>2018 (прогноз)</c:v>
                </c:pt>
                <c:pt idx="2">
                  <c:v>2019 (прогноз)</c:v>
                </c:pt>
                <c:pt idx="3">
                  <c:v>2020 (прогноз)</c:v>
                </c:pt>
              </c:strCache>
            </c:strRef>
          </c:cat>
          <c:val>
            <c:numRef>
              <c:f>'[график в концемодерн.xls]2017-2020'!$B$5:$E$5</c:f>
              <c:numCache>
                <c:formatCode>#,##0</c:formatCode>
                <c:ptCount val="4"/>
                <c:pt idx="0">
                  <c:v>1651560</c:v>
                </c:pt>
                <c:pt idx="1">
                  <c:v>1545870</c:v>
                </c:pt>
                <c:pt idx="2">
                  <c:v>1479237</c:v>
                </c:pt>
                <c:pt idx="3">
                  <c:v>1479283</c:v>
                </c:pt>
              </c:numCache>
            </c:numRef>
          </c:val>
        </c:ser>
        <c:dLbls>
          <c:showVal val="1"/>
        </c:dLbls>
        <c:gapWidth val="60"/>
        <c:gapDepth val="100"/>
        <c:shape val="cylinder"/>
        <c:axId val="72415104"/>
        <c:axId val="72619136"/>
        <c:axId val="0"/>
      </c:bar3DChart>
      <c:catAx>
        <c:axId val="72415104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2619136"/>
        <c:crosses val="autoZero"/>
        <c:auto val="1"/>
        <c:lblAlgn val="ctr"/>
        <c:lblOffset val="100"/>
        <c:tickLblSkip val="1"/>
        <c:tickMarkSkip val="1"/>
      </c:catAx>
      <c:valAx>
        <c:axId val="72619136"/>
        <c:scaling>
          <c:orientation val="minMax"/>
        </c:scaling>
        <c:axPos val="l"/>
        <c:majorGridlines/>
        <c:numFmt formatCode="#,##0" sourceLinked="1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24151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428419780630243"/>
          <c:y val="0.48021435621484987"/>
          <c:w val="0.21571583983435297"/>
          <c:h val="0.1246026154625417"/>
        </c:manualLayout>
      </c:layout>
      <c:txPr>
        <a:bodyPr/>
        <a:lstStyle/>
        <a:p>
          <a:pPr>
            <a:defRPr sz="105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2.6878171567113585E-4"/>
          <c:y val="0.43119498965414305"/>
          <c:w val="0.73940543959520222"/>
          <c:h val="0.5669587672508678"/>
        </c:manualLayout>
      </c:layout>
      <c:lineChart>
        <c:grouping val="standard"/>
        <c:ser>
          <c:idx val="0"/>
          <c:order val="0"/>
          <c:tx>
            <c:strRef>
              <c:f>'[график в концемодерн.xls]2017-2020'!$A$6</c:f>
              <c:strCache>
                <c:ptCount val="1"/>
                <c:pt idx="0">
                  <c:v>всего доходов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</c:spPr>
          </c:marker>
          <c:dLbls>
            <c:dLbl>
              <c:idx val="0"/>
              <c:layout>
                <c:manualLayout>
                  <c:x val="-2.2813688212927802E-2"/>
                  <c:y val="0.1316872427983539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5.2538123847372088E-2"/>
                  <c:y val="0.1374797145546712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 </a:t>
                    </a:r>
                    <a:r>
                      <a:rPr lang="ru-RU" dirty="0" smtClean="0"/>
                      <a:t>528 276</a:t>
                    </a:r>
                    <a:endParaRPr lang="en-US" dirty="0"/>
                  </a:p>
                </c:rich>
              </c:tx>
              <c:dLblPos val="r"/>
              <c:showVal val="1"/>
            </c:dLbl>
            <c:dLbl>
              <c:idx val="2"/>
              <c:layout>
                <c:manualLayout>
                  <c:x val="-7.3346821054134134E-2"/>
                  <c:y val="0.16096103022727945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8.1667276362274221E-2"/>
                  <c:y val="0.16075209107650101"/>
                </c:manualLayout>
              </c:layout>
              <c:dLblPos val="r"/>
              <c:showVal val="1"/>
            </c:dLbl>
            <c:txPr>
              <a:bodyPr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val>
            <c:numRef>
              <c:f>'[график в концемодерн.xls]2017-2020'!$B$6:$E$6</c:f>
              <c:numCache>
                <c:formatCode>#,##0</c:formatCode>
                <c:ptCount val="4"/>
                <c:pt idx="0">
                  <c:v>8365567</c:v>
                </c:pt>
                <c:pt idx="1">
                  <c:v>8570276</c:v>
                </c:pt>
                <c:pt idx="2">
                  <c:v>8965956</c:v>
                </c:pt>
                <c:pt idx="3">
                  <c:v>9445195</c:v>
                </c:pt>
              </c:numCache>
            </c:numRef>
          </c:val>
        </c:ser>
        <c:marker val="1"/>
        <c:axId val="75138176"/>
        <c:axId val="75139712"/>
      </c:lineChart>
      <c:catAx>
        <c:axId val="75138176"/>
        <c:scaling>
          <c:orientation val="minMax"/>
        </c:scaling>
        <c:delete val="1"/>
        <c:axPos val="b"/>
        <c:tickLblPos val="none"/>
        <c:crossAx val="75139712"/>
        <c:crosses val="autoZero"/>
        <c:auto val="1"/>
        <c:lblAlgn val="ctr"/>
        <c:lblOffset val="100"/>
      </c:catAx>
      <c:valAx>
        <c:axId val="75139712"/>
        <c:scaling>
          <c:orientation val="minMax"/>
        </c:scaling>
        <c:delete val="1"/>
        <c:axPos val="l"/>
        <c:numFmt formatCode="#,##0" sourceLinked="1"/>
        <c:tickLblPos val="none"/>
        <c:crossAx val="751381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784257956349836"/>
          <c:y val="0.35474811616289897"/>
          <c:w val="0.32215742043651374"/>
          <c:h val="0.38887985775972161"/>
        </c:manualLayout>
      </c:layout>
      <c:overlay val="1"/>
      <c:txPr>
        <a:bodyPr/>
        <a:lstStyle/>
        <a:p>
          <a:pPr>
            <a:defRPr sz="59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Структура поступления налоговых и неналоговых доходов в бюджет городского округа город Воронеж в 2018 году</a:t>
            </a:r>
          </a:p>
        </c:rich>
      </c:tx>
      <c:layout>
        <c:manualLayout>
          <c:xMode val="edge"/>
          <c:yMode val="edge"/>
          <c:x val="0.14450600670146987"/>
          <c:y val="0"/>
        </c:manualLayout>
      </c:layout>
    </c:title>
    <c:plotArea>
      <c:layout>
        <c:manualLayout>
          <c:layoutTarget val="inner"/>
          <c:xMode val="edge"/>
          <c:yMode val="edge"/>
          <c:x val="0.19984811119595891"/>
          <c:y val="0.22897165251603921"/>
          <c:w val="0.59185162076610454"/>
          <c:h val="0.57529925444664465"/>
        </c:manualLayout>
      </c:layout>
      <c:ofPieChart>
        <c:ofPieType val="pie"/>
        <c:varyColors val="1"/>
        <c:ser>
          <c:idx val="0"/>
          <c:order val="0"/>
          <c:dPt>
            <c:idx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D6-495F-83AF-AEEC55304CF1}"/>
              </c:ext>
            </c:extLst>
          </c:dPt>
          <c:dPt>
            <c:idx val="2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D6-495F-83AF-AEEC55304CF1}"/>
              </c:ext>
            </c:extLst>
          </c:dPt>
          <c:dPt>
            <c:idx val="4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D6-495F-83AF-AEEC55304CF1}"/>
              </c:ext>
            </c:extLst>
          </c:dPt>
          <c:dPt>
            <c:idx val="8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DD6-495F-83AF-AEEC55304CF1}"/>
              </c:ext>
            </c:extLst>
          </c:dPt>
          <c:dLbls>
            <c:dLbl>
              <c:idx val="0"/>
              <c:layout>
                <c:manualLayout>
                  <c:x val="1.2577561350141257E-2"/>
                  <c:y val="9.2002818713808734E-2"/>
                </c:manualLayout>
              </c:layout>
              <c:tx>
                <c:rich>
                  <a:bodyPr/>
                  <a:lstStyle/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Налог на доходы физических лиц 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4 </a:t>
                    </a: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461 513 </a:t>
                    </a: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тыс. руб., 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52%</a:t>
                    </a:r>
                    <a:endParaRPr lang="ru-RU" sz="1000" b="0" i="1" strike="noStrike" dirty="0">
                      <a:solidFill>
                        <a:srgbClr val="000000"/>
                      </a:solidFill>
                      <a:latin typeface="Times New Roman"/>
                      <a:cs typeface="Times New Roman"/>
                    </a:endParaRPr>
                  </a:p>
                </c:rich>
              </c:tx>
              <c:spPr/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DD6-495F-83AF-AEEC55304CF1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DD6-495F-83AF-AEEC55304CF1}"/>
                </c:ext>
              </c:extLst>
            </c:dLbl>
            <c:dLbl>
              <c:idx val="2"/>
              <c:layout>
                <c:manualLayout>
                  <c:x val="-3.8034865293185442E-2"/>
                  <c:y val="-1.9408951126618366E-2"/>
                </c:manualLayout>
              </c:layout>
              <c:tx>
                <c:rich>
                  <a:bodyPr/>
                  <a:lstStyle/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Единый налог на вмененный доход  для отдельных видов деятельности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743 308 тыс. руб.,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9%</a:t>
                    </a:r>
                    <a:endParaRPr lang="ru-RU" sz="1000" b="0" i="1" strike="noStrike" dirty="0">
                      <a:solidFill>
                        <a:srgbClr val="000000"/>
                      </a:solidFill>
                      <a:latin typeface="Times New Roman"/>
                      <a:cs typeface="Times New Roman"/>
                    </a:endParaRPr>
                  </a:p>
                </c:rich>
              </c:tx>
              <c:spPr/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DD6-495F-83AF-AEEC55304CF1}"/>
                </c:ext>
              </c:extLst>
            </c:dLbl>
            <c:dLbl>
              <c:idx val="3"/>
              <c:layout>
                <c:manualLayout>
                  <c:x val="-4.8600438415879466E-2"/>
                  <c:y val="-9.6535956957478172E-2"/>
                </c:manualLayout>
              </c:layout>
              <c:tx>
                <c:rich>
                  <a:bodyPr/>
                  <a:lstStyle/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Земельный налог 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1 </a:t>
                    </a: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259 616 </a:t>
                    </a: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тыс. руб.,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15%</a:t>
                    </a:r>
                    <a:endParaRPr lang="ru-RU" sz="1000" b="0" i="1" strike="noStrike" dirty="0">
                      <a:solidFill>
                        <a:srgbClr val="000000"/>
                      </a:solidFill>
                      <a:latin typeface="Times New Roman"/>
                      <a:cs typeface="Times New Roman"/>
                    </a:endParaRPr>
                  </a:p>
                </c:rich>
              </c:tx>
              <c:spPr/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DD6-495F-83AF-AEEC55304CF1}"/>
                </c:ext>
              </c:extLst>
            </c:dLbl>
            <c:dLbl>
              <c:idx val="4"/>
              <c:layout>
                <c:manualLayout>
                  <c:x val="1.9322258803500181E-2"/>
                  <c:y val="-8.529448410388476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Остальные налоговые доходы </a:t>
                    </a:r>
                    <a:r>
                      <a:rPr lang="ru-RU" dirty="0" smtClean="0"/>
                      <a:t>467 969 </a:t>
                    </a:r>
                    <a:r>
                      <a:rPr lang="ru-RU" dirty="0"/>
                      <a:t>тыс. руб.,
6%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DD6-495F-83AF-AEEC55304CF1}"/>
                </c:ext>
              </c:extLst>
            </c:dLbl>
            <c:dLbl>
              <c:idx val="5"/>
              <c:layout>
                <c:manualLayout>
                  <c:x val="0.31507930348134466"/>
                  <c:y val="4.6655841171603755E-2"/>
                </c:manualLayout>
              </c:layout>
              <c:tx>
                <c:rich>
                  <a:bodyPr/>
                  <a:lstStyle/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 Доходы от использования имущества, </a:t>
                    </a: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находящегося </a:t>
                    </a: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в государственной и муниципальной собственности 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928 </a:t>
                    </a: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160 тыс. руб.,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58%</a:t>
                    </a:r>
                    <a:endParaRPr lang="ru-RU" sz="1000" b="0" i="1" strike="noStrike" dirty="0">
                      <a:solidFill>
                        <a:srgbClr val="000000"/>
                      </a:solidFill>
                      <a:latin typeface="Times New Roman"/>
                      <a:cs typeface="Times New Roman"/>
                    </a:endParaRPr>
                  </a:p>
                </c:rich>
              </c:tx>
              <c:spPr/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DD6-495F-83AF-AEEC55304CF1}"/>
                </c:ext>
              </c:extLst>
            </c:dLbl>
            <c:dLbl>
              <c:idx val="6"/>
              <c:layout>
                <c:manualLayout>
                  <c:x val="9.7573701538500007E-2"/>
                  <c:y val="-2.4285670516866826E-2"/>
                </c:manualLayout>
              </c:layout>
              <c:tx>
                <c:rich>
                  <a:bodyPr/>
                  <a:lstStyle/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Доходы от продажи материальных и нематериальных активов 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288 939 тыс. руб.,</a:t>
                    </a:r>
                  </a:p>
                  <a:p>
                    <a:pPr>
                      <a:defRPr sz="1000" b="0" i="0" u="none" strike="noStrike" baseline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sz="1000" b="0" i="1" strike="noStrike" dirty="0" smtClean="0">
                        <a:solidFill>
                          <a:srgbClr val="000000"/>
                        </a:solidFill>
                        <a:latin typeface="Times New Roman"/>
                        <a:cs typeface="Times New Roman"/>
                      </a:rPr>
                      <a:t>18%</a:t>
                    </a:r>
                    <a:endParaRPr lang="ru-RU" sz="1000" b="0" i="1" strike="noStrike" dirty="0">
                      <a:solidFill>
                        <a:srgbClr val="000000"/>
                      </a:solidFill>
                      <a:latin typeface="Times New Roman"/>
                      <a:cs typeface="Times New Roman"/>
                    </a:endParaRPr>
                  </a:p>
                </c:rich>
              </c:tx>
              <c:spPr/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DD6-495F-83AF-AEEC55304CF1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/>
                      <a:t>Остальные неналоговые доходы 378 771 тыс. руб.,
24%</a:t>
                    </a:r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DD6-495F-83AF-AEEC55304CF1}"/>
                </c:ext>
              </c:extLst>
            </c:dLbl>
            <c:dLbl>
              <c:idx val="8"/>
              <c:layout>
                <c:manualLayout>
                  <c:x val="-2.1001550675160404E-2"/>
                  <c:y val="5.7272900772309294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Неналоговые доходы
   1 </a:t>
                    </a:r>
                    <a:r>
                      <a:rPr lang="ru-RU" dirty="0" smtClean="0"/>
                      <a:t>595 </a:t>
                    </a:r>
                    <a:r>
                      <a:rPr lang="ru-RU" dirty="0"/>
                      <a:t>870 тыс. руб.,
</a:t>
                    </a:r>
                    <a:r>
                      <a:rPr lang="ru-RU" dirty="0" smtClean="0"/>
                      <a:t>18%</a:t>
                    </a:r>
                    <a:endParaRPr lang="ru-RU" dirty="0"/>
                  </a:p>
                </c:rich>
              </c:tx>
              <c:dLblPos val="bestFit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5529465652592273"/>
                      <c:h val="0.193582404610405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DD6-495F-83AF-AEEC55304C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i="1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outEnd"/>
            <c:showVal val="1"/>
            <c:showCatName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'[График первый.xls]Лист3 (2)'!$A$5:$A$9,'[График первый.xls]Лист3 (2)'!$A$13:$A$15</c:f>
              <c:strCache>
                <c:ptCount val="8"/>
                <c:pt idx="0">
                  <c:v>Налог на доходы физических лиц 4 072 446 тыс. руб., </c:v>
                </c:pt>
                <c:pt idx="2">
                  <c:v>Единый налог на вмененный доход  для отдельных видов деятельности 841 365 тыс. руб.,</c:v>
                </c:pt>
                <c:pt idx="3">
                  <c:v>Земельный налог 1 475 390 тыс. руб.,</c:v>
                </c:pt>
                <c:pt idx="4">
                  <c:v>Остальные налоговые доходы 437 818 тыс. руб.,</c:v>
                </c:pt>
                <c:pt idx="5">
                  <c:v> Доходы от использования имущества, находящегося в государственной и муниципальной собственности 1 038 658 тыс. руб.,</c:v>
                </c:pt>
                <c:pt idx="6">
                  <c:v>Доходы от продажи материальных и нематериальных активов 600 008 тыс. руб.,</c:v>
                </c:pt>
                <c:pt idx="7">
                  <c:v>Остальные неналоговые доходы 253 354 тыс. руб.,</c:v>
                </c:pt>
              </c:strCache>
            </c:strRef>
          </c:cat>
          <c:val>
            <c:numRef>
              <c:f>'[График первый.xls]Лист3 (2)'!$B$5:$B$9,'[График первый.xls]Лист3 (2)'!$B$13:$B$15</c:f>
              <c:numCache>
                <c:formatCode>General</c:formatCode>
                <c:ptCount val="8"/>
                <c:pt idx="0" formatCode="#,##0">
                  <c:v>4416900</c:v>
                </c:pt>
                <c:pt idx="2" formatCode="#,##0">
                  <c:v>743308</c:v>
                </c:pt>
                <c:pt idx="3" formatCode="#,##0">
                  <c:v>1336461</c:v>
                </c:pt>
                <c:pt idx="4" formatCode="#,##0">
                  <c:v>527737</c:v>
                </c:pt>
                <c:pt idx="5" formatCode="#,##0">
                  <c:v>878160</c:v>
                </c:pt>
                <c:pt idx="6" formatCode="#,##0">
                  <c:v>288939</c:v>
                </c:pt>
                <c:pt idx="7" formatCode="#,##0">
                  <c:v>378771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EDD6-495F-83AF-AEEC55304CF1}"/>
            </c:ext>
          </c:extLst>
        </c:ser>
        <c:dLbls>
          <c:showVal val="1"/>
        </c:dLbls>
        <c:gapWidth val="100"/>
        <c:secondPieSize val="75"/>
        <c:serLines/>
      </c:ofPieChart>
      <c:spPr>
        <a:noFill/>
        <a:ln w="25400">
          <a:noFill/>
        </a:ln>
      </c:spPr>
    </c:plotArea>
    <c:plotVisOnly val="1"/>
    <c:dispBlanksAs val="zero"/>
  </c:chart>
  <c:spPr>
    <a:gradFill>
      <a:gsLst>
        <a:gs pos="0">
          <a:schemeClr val="accent4">
            <a:lumMod val="20000"/>
            <a:lumOff val="80000"/>
          </a:schemeClr>
        </a:gs>
        <a:gs pos="53000">
          <a:srgbClr val="D4DEFF"/>
        </a:gs>
        <a:gs pos="83000">
          <a:srgbClr val="D4DEFF"/>
        </a:gs>
        <a:gs pos="100000">
          <a:srgbClr val="96AB94"/>
        </a:gs>
      </a:gsLst>
      <a:lin ang="5400000" scaled="0"/>
    </a:gradFill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налоговых доходов</a:t>
            </a:r>
          </a:p>
        </c:rich>
      </c:tx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089826537471103E-2"/>
          <c:y val="0.13803254316771821"/>
          <c:w val="0.60653750794102956"/>
          <c:h val="0.654191931890608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6101044020738423E-2"/>
                  <c:y val="-4.641297165812007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155-46F1-9599-0E5AD297599A}"/>
                </c:ext>
              </c:extLst>
            </c:dLbl>
            <c:dLbl>
              <c:idx val="1"/>
              <c:layout>
                <c:manualLayout>
                  <c:x val="1.1709734942469635E-2"/>
                  <c:y val="-3.71303773264960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155-46F1-9599-0E5AD2975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(ожидаемое)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4128.5</c:v>
                </c:pt>
                <c:pt idx="1">
                  <c:v>4462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155-46F1-9599-0E5AD297599A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6101044020738395E-2"/>
                  <c:y val="-5.10542688239319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155-46F1-9599-0E5AD297599A}"/>
                </c:ext>
              </c:extLst>
            </c:dLbl>
            <c:dLbl>
              <c:idx val="1"/>
              <c:layout>
                <c:manualLayout>
                  <c:x val="1.4637312746125892E-2"/>
                  <c:y val="-3.24890801606840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155-46F1-9599-0E5AD2975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(ожидаемое)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Лист1!$B$3:$C$3</c:f>
              <c:numCache>
                <c:formatCode>#,##0</c:formatCode>
                <c:ptCount val="2"/>
                <c:pt idx="0">
                  <c:v>1600.4</c:v>
                </c:pt>
                <c:pt idx="1">
                  <c:v>1513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155-46F1-9599-0E5AD297599A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Прочие 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3173581471513283E-2"/>
                  <c:y val="-3.248908016068401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155-46F1-9599-0E5AD297599A}"/>
                </c:ext>
              </c:extLst>
            </c:dLbl>
            <c:dLbl>
              <c:idx val="1"/>
              <c:layout>
                <c:manualLayout>
                  <c:x val="1.9028506569963646E-2"/>
                  <c:y val="-4.17716744923078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155-46F1-9599-0E5AD29759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Лист1!$B$1:$C$1</c:f>
              <c:strCache>
                <c:ptCount val="2"/>
                <c:pt idx="0">
                  <c:v>2017 (ожидаемое)</c:v>
                </c:pt>
                <c:pt idx="1">
                  <c:v>2018 (прогноз)</c:v>
                </c:pt>
              </c:strCache>
            </c:strRef>
          </c:cat>
          <c:val>
            <c:numRef>
              <c:f>Лист1!$B$4:$C$4</c:f>
              <c:numCache>
                <c:formatCode>#,##0</c:formatCode>
                <c:ptCount val="2"/>
                <c:pt idx="0">
                  <c:v>985.09999999999991</c:v>
                </c:pt>
                <c:pt idx="1">
                  <c:v>957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155-46F1-9599-0E5AD297599A}"/>
            </c:ext>
          </c:extLst>
        </c:ser>
        <c:shape val="cylinder"/>
        <c:axId val="122668160"/>
        <c:axId val="122669696"/>
        <c:axId val="0"/>
      </c:bar3DChart>
      <c:catAx>
        <c:axId val="122668160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669696"/>
        <c:crosses val="autoZero"/>
        <c:auto val="1"/>
        <c:lblAlgn val="ctr"/>
        <c:lblOffset val="100"/>
      </c:catAx>
      <c:valAx>
        <c:axId val="1226696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668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5601715723562704"/>
          <c:y val="0.27844566977938218"/>
          <c:w val="0.33054371508367136"/>
          <c:h val="0.4755655804325836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4" Type="http://schemas.openxmlformats.org/officeDocument/2006/relationships/image" Target="../media/image22.jpe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Relationship Id="rId4" Type="http://schemas.openxmlformats.org/officeDocument/2006/relationships/image" Target="../media/image51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4" Type="http://schemas.openxmlformats.org/officeDocument/2006/relationships/image" Target="../media/image22.jpe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8C2ED0-E6AD-4AC5-9E00-74633181DAEF}" type="doc">
      <dgm:prSet loTypeId="urn:microsoft.com/office/officeart/2005/8/layout/chevron2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2DD78C28-E1CF-42A7-9533-07F8FCCFFFF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Обязательное опубликование  в средствах  массовой информации утвержденных бюджетов и отчетов об их исполнении.</a:t>
          </a:r>
          <a:endParaRPr lang="ru-RU" dirty="0"/>
        </a:p>
      </dgm:t>
    </dgm:pt>
    <dgm:pt modelId="{A64C803C-B1AC-49F6-8E9B-C175F96746FA}" type="parTrans" cxnId="{9B8DC507-C9EC-4BB5-A911-F0655749D650}">
      <dgm:prSet/>
      <dgm:spPr/>
      <dgm:t>
        <a:bodyPr/>
        <a:lstStyle/>
        <a:p>
          <a:endParaRPr lang="ru-RU"/>
        </a:p>
      </dgm:t>
    </dgm:pt>
    <dgm:pt modelId="{A89BD5B0-6743-4A40-969A-395EDF002A4E}" type="sibTrans" cxnId="{9B8DC507-C9EC-4BB5-A911-F0655749D650}">
      <dgm:prSet/>
      <dgm:spPr/>
      <dgm:t>
        <a:bodyPr/>
        <a:lstStyle/>
        <a:p>
          <a:endParaRPr lang="ru-RU"/>
        </a:p>
      </dgm:t>
    </dgm:pt>
    <dgm:pt modelId="{31402EFC-A7EE-4945-AAAB-CB3C03EBD9AF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FF019FEB-D7FD-44FD-88EE-53D69E4396EE}" type="parTrans" cxnId="{87D735F6-712B-4016-8088-A6623C7AAD40}">
      <dgm:prSet/>
      <dgm:spPr/>
      <dgm:t>
        <a:bodyPr/>
        <a:lstStyle/>
        <a:p>
          <a:endParaRPr lang="ru-RU"/>
        </a:p>
      </dgm:t>
    </dgm:pt>
    <dgm:pt modelId="{BCDF0832-7FED-4074-BD3A-03C9BD0D0EB2}" type="sibTrans" cxnId="{87D735F6-712B-4016-8088-A6623C7AAD40}">
      <dgm:prSet/>
      <dgm:spPr/>
      <dgm:t>
        <a:bodyPr/>
        <a:lstStyle/>
        <a:p>
          <a:endParaRPr lang="ru-RU"/>
        </a:p>
      </dgm:t>
    </dgm:pt>
    <dgm:pt modelId="{589178B2-FBCE-4F8B-9BAD-BC864B57BDFE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 системы Российской Федерации в сети «Интернет».</a:t>
          </a:r>
          <a:endParaRPr lang="ru-RU" dirty="0"/>
        </a:p>
      </dgm:t>
    </dgm:pt>
    <dgm:pt modelId="{A01E46CD-A4B6-450C-BAFB-89B96A99B69C}" type="parTrans" cxnId="{4EDF4CE2-D29E-4BA8-99D4-481E2926BB39}">
      <dgm:prSet/>
      <dgm:spPr/>
      <dgm:t>
        <a:bodyPr/>
        <a:lstStyle/>
        <a:p>
          <a:endParaRPr lang="ru-RU"/>
        </a:p>
      </dgm:t>
    </dgm:pt>
    <dgm:pt modelId="{0DFBA417-0F72-4798-9A09-6D04BE21F366}" type="sibTrans" cxnId="{4EDF4CE2-D29E-4BA8-99D4-481E2926BB39}">
      <dgm:prSet/>
      <dgm:spPr/>
      <dgm:t>
        <a:bodyPr/>
        <a:lstStyle/>
        <a:p>
          <a:endParaRPr lang="ru-RU"/>
        </a:p>
      </dgm:t>
    </dgm:pt>
    <dgm:pt modelId="{BABCEC1D-30F7-47FB-ABD7-A2028F1FDA91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BFFBA1F5-955C-4CF3-BC57-7E748FEDC7F8}" type="parTrans" cxnId="{2049CE25-3BFA-4F2C-9A3D-EBED1C883386}">
      <dgm:prSet/>
      <dgm:spPr/>
      <dgm:t>
        <a:bodyPr/>
        <a:lstStyle/>
        <a:p>
          <a:endParaRPr lang="ru-RU"/>
        </a:p>
      </dgm:t>
    </dgm:pt>
    <dgm:pt modelId="{7679DE85-036A-4160-9661-55E7078983D8}" type="sibTrans" cxnId="{2049CE25-3BFA-4F2C-9A3D-EBED1C883386}">
      <dgm:prSet/>
      <dgm:spPr/>
      <dgm:t>
        <a:bodyPr/>
        <a:lstStyle/>
        <a:p>
          <a:endParaRPr lang="ru-RU"/>
        </a:p>
      </dgm:t>
    </dgm:pt>
    <dgm:pt modelId="{30AF0731-8002-4622-A01F-66D4C71045EF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Преемственность бюджетной классификации Российской Федерации , а также обеспечение сопоставимости показателей бюджета отчетного, текущего и очередного финансового года.</a:t>
          </a:r>
          <a:endParaRPr lang="ru-RU" dirty="0"/>
        </a:p>
      </dgm:t>
    </dgm:pt>
    <dgm:pt modelId="{1D02701C-FB9F-4E87-8668-831B4FF402D5}" type="parTrans" cxnId="{DE405CE9-50D1-4437-85F9-D4215BAB0A4D}">
      <dgm:prSet/>
      <dgm:spPr/>
      <dgm:t>
        <a:bodyPr/>
        <a:lstStyle/>
        <a:p>
          <a:endParaRPr lang="ru-RU"/>
        </a:p>
      </dgm:t>
    </dgm:pt>
    <dgm:pt modelId="{7631390D-59BE-464C-9432-AF4F72489AFF}" type="sibTrans" cxnId="{DE405CE9-50D1-4437-85F9-D4215BAB0A4D}">
      <dgm:prSet/>
      <dgm:spPr/>
      <dgm:t>
        <a:bodyPr/>
        <a:lstStyle/>
        <a:p>
          <a:endParaRPr lang="ru-RU"/>
        </a:p>
      </dgm:t>
    </dgm:pt>
    <dgm:pt modelId="{F39264B7-1922-4C4B-A2CC-80C165754609}">
      <dgm:prSet phldrT="[Текст]"/>
      <dgm:spPr/>
      <dgm:t>
        <a:bodyPr/>
        <a:lstStyle/>
        <a:p>
          <a:r>
            <a:rPr lang="ru-RU" dirty="0" smtClean="0"/>
            <a:t>   </a:t>
          </a:r>
        </a:p>
        <a:p>
          <a:endParaRPr lang="ru-RU" dirty="0"/>
        </a:p>
      </dgm:t>
    </dgm:pt>
    <dgm:pt modelId="{0E309DDF-453E-4053-805F-ABD98678539E}" type="sibTrans" cxnId="{1628F86E-1E4A-4054-B744-E12F51DEB03B}">
      <dgm:prSet/>
      <dgm:spPr/>
      <dgm:t>
        <a:bodyPr/>
        <a:lstStyle/>
        <a:p>
          <a:endParaRPr lang="ru-RU"/>
        </a:p>
      </dgm:t>
    </dgm:pt>
    <dgm:pt modelId="{0FE98EB2-A796-4831-A170-B977DADBB837}" type="parTrans" cxnId="{1628F86E-1E4A-4054-B744-E12F51DEB03B}">
      <dgm:prSet/>
      <dgm:spPr/>
      <dgm:t>
        <a:bodyPr/>
        <a:lstStyle/>
        <a:p>
          <a:endParaRPr lang="ru-RU"/>
        </a:p>
      </dgm:t>
    </dgm:pt>
    <dgm:pt modelId="{EBD38B3F-15D9-4E10-8997-B57180A1C841}">
      <dgm:prSet phldrT="[Текст]"/>
      <dgm:spPr/>
      <dgm:t>
        <a:bodyPr/>
        <a:lstStyle/>
        <a:p>
          <a:r>
            <a:rPr lang="ru-RU" dirty="0" smtClean="0"/>
            <a:t>  </a:t>
          </a:r>
        </a:p>
        <a:p>
          <a:endParaRPr lang="ru-RU" dirty="0"/>
        </a:p>
      </dgm:t>
    </dgm:pt>
    <dgm:pt modelId="{2D9D1269-3E7A-49FC-8084-7CB4AFB5E4E6}" type="parTrans" cxnId="{5B7AFFF8-17A9-471F-9E97-D16C898ACF78}">
      <dgm:prSet/>
      <dgm:spPr/>
      <dgm:t>
        <a:bodyPr/>
        <a:lstStyle/>
        <a:p>
          <a:endParaRPr lang="ru-RU"/>
        </a:p>
      </dgm:t>
    </dgm:pt>
    <dgm:pt modelId="{2DB5EAE4-88AD-490D-9DDE-8D30C56EB862}" type="sibTrans" cxnId="{5B7AFFF8-17A9-471F-9E97-D16C898ACF78}">
      <dgm:prSet/>
      <dgm:spPr/>
      <dgm:t>
        <a:bodyPr/>
        <a:lstStyle/>
        <a:p>
          <a:endParaRPr lang="ru-RU"/>
        </a:p>
      </dgm:t>
    </dgm:pt>
    <dgm:pt modelId="{4259E722-08BC-44A0-AE66-C9F65636819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Доступность иных сведений о бюджетах.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E519BC7-4B2D-4044-BF59-894B04B92A5F}" type="parTrans" cxnId="{9057B226-0637-47B6-B02B-BDCF6A03417F}">
      <dgm:prSet/>
      <dgm:spPr/>
      <dgm:t>
        <a:bodyPr/>
        <a:lstStyle/>
        <a:p>
          <a:endParaRPr lang="ru-RU"/>
        </a:p>
      </dgm:t>
    </dgm:pt>
    <dgm:pt modelId="{E6536159-154B-4C42-870C-3C90FF6BC349}" type="sibTrans" cxnId="{9057B226-0637-47B6-B02B-BDCF6A03417F}">
      <dgm:prSet/>
      <dgm:spPr/>
      <dgm:t>
        <a:bodyPr/>
        <a:lstStyle/>
        <a:p>
          <a:endParaRPr lang="ru-RU"/>
        </a:p>
      </dgm:t>
    </dgm:pt>
    <dgm:pt modelId="{38FD9F78-5795-4BD1-93ED-899629DBAEC9}" type="pres">
      <dgm:prSet presAssocID="{2E8C2ED0-E6AD-4AC5-9E00-74633181DA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858E10-F270-467C-8DC0-CF52E8979BD1}" type="pres">
      <dgm:prSet presAssocID="{F39264B7-1922-4C4B-A2CC-80C165754609}" presName="composite" presStyleCnt="0"/>
      <dgm:spPr/>
      <dgm:t>
        <a:bodyPr/>
        <a:lstStyle/>
        <a:p>
          <a:endParaRPr lang="ru-RU"/>
        </a:p>
      </dgm:t>
    </dgm:pt>
    <dgm:pt modelId="{DF162FCC-3FE7-49EC-A2C8-D3AF00F63E7F}" type="pres">
      <dgm:prSet presAssocID="{F39264B7-1922-4C4B-A2CC-80C16575460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EF383-84A9-4D4B-9619-B1393C8127F1}" type="pres">
      <dgm:prSet presAssocID="{F39264B7-1922-4C4B-A2CC-80C16575460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C8DACE-5428-4781-B49D-197843364090}" type="pres">
      <dgm:prSet presAssocID="{0E309DDF-453E-4053-805F-ABD98678539E}" presName="sp" presStyleCnt="0"/>
      <dgm:spPr/>
      <dgm:t>
        <a:bodyPr/>
        <a:lstStyle/>
        <a:p>
          <a:endParaRPr lang="ru-RU"/>
        </a:p>
      </dgm:t>
    </dgm:pt>
    <dgm:pt modelId="{652318CF-6757-4ACB-9F20-D1EF585E49F1}" type="pres">
      <dgm:prSet presAssocID="{31402EFC-A7EE-4945-AAAB-CB3C03EBD9AF}" presName="composite" presStyleCnt="0"/>
      <dgm:spPr/>
      <dgm:t>
        <a:bodyPr/>
        <a:lstStyle/>
        <a:p>
          <a:endParaRPr lang="ru-RU"/>
        </a:p>
      </dgm:t>
    </dgm:pt>
    <dgm:pt modelId="{156702F5-E44F-4D7A-AE35-C2195A8B1423}" type="pres">
      <dgm:prSet presAssocID="{31402EFC-A7EE-4945-AAAB-CB3C03EBD9A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325DB-4B8D-44B9-820E-C31241C57333}" type="pres">
      <dgm:prSet presAssocID="{31402EFC-A7EE-4945-AAAB-CB3C03EBD9A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04180-8341-41EC-994C-379593C3BDDE}" type="pres">
      <dgm:prSet presAssocID="{BCDF0832-7FED-4074-BD3A-03C9BD0D0EB2}" presName="sp" presStyleCnt="0"/>
      <dgm:spPr/>
      <dgm:t>
        <a:bodyPr/>
        <a:lstStyle/>
        <a:p>
          <a:endParaRPr lang="ru-RU"/>
        </a:p>
      </dgm:t>
    </dgm:pt>
    <dgm:pt modelId="{62288B07-CF69-4EC6-AF1B-9835EAE3E6FB}" type="pres">
      <dgm:prSet presAssocID="{BABCEC1D-30F7-47FB-ABD7-A2028F1FDA91}" presName="composite" presStyleCnt="0"/>
      <dgm:spPr/>
      <dgm:t>
        <a:bodyPr/>
        <a:lstStyle/>
        <a:p>
          <a:endParaRPr lang="ru-RU"/>
        </a:p>
      </dgm:t>
    </dgm:pt>
    <dgm:pt modelId="{279C0FB2-6317-40F4-AD61-DA25A3BAE6B6}" type="pres">
      <dgm:prSet presAssocID="{BABCEC1D-30F7-47FB-ABD7-A2028F1FDA9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625B3-CFC0-4F0C-ADA5-8F91F80F665D}" type="pres">
      <dgm:prSet presAssocID="{BABCEC1D-30F7-47FB-ABD7-A2028F1FDA9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9D2F4-049E-425A-BD41-CED39ADB2FE3}" type="pres">
      <dgm:prSet presAssocID="{7679DE85-036A-4160-9661-55E7078983D8}" presName="sp" presStyleCnt="0"/>
      <dgm:spPr/>
    </dgm:pt>
    <dgm:pt modelId="{FE034748-5A0E-49A7-B0D1-D7F55A03EA69}" type="pres">
      <dgm:prSet presAssocID="{EBD38B3F-15D9-4E10-8997-B57180A1C841}" presName="composite" presStyleCnt="0"/>
      <dgm:spPr/>
    </dgm:pt>
    <dgm:pt modelId="{C915BCA1-B36E-4F8A-B3D4-B181F8858027}" type="pres">
      <dgm:prSet presAssocID="{EBD38B3F-15D9-4E10-8997-B57180A1C84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762B7-7373-4B08-822E-228626AEC847}" type="pres">
      <dgm:prSet presAssocID="{EBD38B3F-15D9-4E10-8997-B57180A1C84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D735F6-712B-4016-8088-A6623C7AAD40}" srcId="{2E8C2ED0-E6AD-4AC5-9E00-74633181DAEF}" destId="{31402EFC-A7EE-4945-AAAB-CB3C03EBD9AF}" srcOrd="1" destOrd="0" parTransId="{FF019FEB-D7FD-44FD-88EE-53D69E4396EE}" sibTransId="{BCDF0832-7FED-4074-BD3A-03C9BD0D0EB2}"/>
    <dgm:cxn modelId="{AEB2397D-AB39-40A6-A188-58AEEFE00A9A}" type="presOf" srcId="{2DD78C28-E1CF-42A7-9533-07F8FCCFFFF0}" destId="{16FEF383-84A9-4D4B-9619-B1393C8127F1}" srcOrd="0" destOrd="0" presId="urn:microsoft.com/office/officeart/2005/8/layout/chevron2"/>
    <dgm:cxn modelId="{18B08C33-BA8F-4C07-AF28-4D828C15FB4C}" type="presOf" srcId="{BABCEC1D-30F7-47FB-ABD7-A2028F1FDA91}" destId="{279C0FB2-6317-40F4-AD61-DA25A3BAE6B6}" srcOrd="0" destOrd="0" presId="urn:microsoft.com/office/officeart/2005/8/layout/chevron2"/>
    <dgm:cxn modelId="{05D9D9C8-88D1-4A09-9691-35E2847903AF}" type="presOf" srcId="{2E8C2ED0-E6AD-4AC5-9E00-74633181DAEF}" destId="{38FD9F78-5795-4BD1-93ED-899629DBAEC9}" srcOrd="0" destOrd="0" presId="urn:microsoft.com/office/officeart/2005/8/layout/chevron2"/>
    <dgm:cxn modelId="{1BA3C97A-156D-41ED-A901-A3FCD413F6AA}" type="presOf" srcId="{31402EFC-A7EE-4945-AAAB-CB3C03EBD9AF}" destId="{156702F5-E44F-4D7A-AE35-C2195A8B1423}" srcOrd="0" destOrd="0" presId="urn:microsoft.com/office/officeart/2005/8/layout/chevron2"/>
    <dgm:cxn modelId="{8FA6499B-8570-415A-86DD-EB31375C12C6}" type="presOf" srcId="{EBD38B3F-15D9-4E10-8997-B57180A1C841}" destId="{C915BCA1-B36E-4F8A-B3D4-B181F8858027}" srcOrd="0" destOrd="0" presId="urn:microsoft.com/office/officeart/2005/8/layout/chevron2"/>
    <dgm:cxn modelId="{5B7AFFF8-17A9-471F-9E97-D16C898ACF78}" srcId="{2E8C2ED0-E6AD-4AC5-9E00-74633181DAEF}" destId="{EBD38B3F-15D9-4E10-8997-B57180A1C841}" srcOrd="3" destOrd="0" parTransId="{2D9D1269-3E7A-49FC-8084-7CB4AFB5E4E6}" sibTransId="{2DB5EAE4-88AD-490D-9DDE-8D30C56EB862}"/>
    <dgm:cxn modelId="{1628F86E-1E4A-4054-B744-E12F51DEB03B}" srcId="{2E8C2ED0-E6AD-4AC5-9E00-74633181DAEF}" destId="{F39264B7-1922-4C4B-A2CC-80C165754609}" srcOrd="0" destOrd="0" parTransId="{0FE98EB2-A796-4831-A170-B977DADBB837}" sibTransId="{0E309DDF-453E-4053-805F-ABD98678539E}"/>
    <dgm:cxn modelId="{4EDF4CE2-D29E-4BA8-99D4-481E2926BB39}" srcId="{31402EFC-A7EE-4945-AAAB-CB3C03EBD9AF}" destId="{589178B2-FBCE-4F8B-9BAD-BC864B57BDFE}" srcOrd="0" destOrd="0" parTransId="{A01E46CD-A4B6-450C-BAFB-89B96A99B69C}" sibTransId="{0DFBA417-0F72-4798-9A09-6D04BE21F366}"/>
    <dgm:cxn modelId="{19BFA5E6-ABB0-45CB-9099-0AAA9E497999}" type="presOf" srcId="{F39264B7-1922-4C4B-A2CC-80C165754609}" destId="{DF162FCC-3FE7-49EC-A2C8-D3AF00F63E7F}" srcOrd="0" destOrd="0" presId="urn:microsoft.com/office/officeart/2005/8/layout/chevron2"/>
    <dgm:cxn modelId="{9B8DC507-C9EC-4BB5-A911-F0655749D650}" srcId="{F39264B7-1922-4C4B-A2CC-80C165754609}" destId="{2DD78C28-E1CF-42A7-9533-07F8FCCFFFF0}" srcOrd="0" destOrd="0" parTransId="{A64C803C-B1AC-49F6-8E9B-C175F96746FA}" sibTransId="{A89BD5B0-6743-4A40-969A-395EDF002A4E}"/>
    <dgm:cxn modelId="{71996C7B-A666-43E9-9DBE-88248A6EA372}" type="presOf" srcId="{4259E722-08BC-44A0-AE66-C9F656368199}" destId="{5E2762B7-7373-4B08-822E-228626AEC847}" srcOrd="0" destOrd="0" presId="urn:microsoft.com/office/officeart/2005/8/layout/chevron2"/>
    <dgm:cxn modelId="{2049CE25-3BFA-4F2C-9A3D-EBED1C883386}" srcId="{2E8C2ED0-E6AD-4AC5-9E00-74633181DAEF}" destId="{BABCEC1D-30F7-47FB-ABD7-A2028F1FDA91}" srcOrd="2" destOrd="0" parTransId="{BFFBA1F5-955C-4CF3-BC57-7E748FEDC7F8}" sibTransId="{7679DE85-036A-4160-9661-55E7078983D8}"/>
    <dgm:cxn modelId="{9057B226-0637-47B6-B02B-BDCF6A03417F}" srcId="{EBD38B3F-15D9-4E10-8997-B57180A1C841}" destId="{4259E722-08BC-44A0-AE66-C9F656368199}" srcOrd="0" destOrd="0" parTransId="{0E519BC7-4B2D-4044-BF59-894B04B92A5F}" sibTransId="{E6536159-154B-4C42-870C-3C90FF6BC349}"/>
    <dgm:cxn modelId="{45ABECAC-B4B7-4A82-9071-784F05C81294}" type="presOf" srcId="{30AF0731-8002-4622-A01F-66D4C71045EF}" destId="{432625B3-CFC0-4F0C-ADA5-8F91F80F665D}" srcOrd="0" destOrd="0" presId="urn:microsoft.com/office/officeart/2005/8/layout/chevron2"/>
    <dgm:cxn modelId="{DE405CE9-50D1-4437-85F9-D4215BAB0A4D}" srcId="{BABCEC1D-30F7-47FB-ABD7-A2028F1FDA91}" destId="{30AF0731-8002-4622-A01F-66D4C71045EF}" srcOrd="0" destOrd="0" parTransId="{1D02701C-FB9F-4E87-8668-831B4FF402D5}" sibTransId="{7631390D-59BE-464C-9432-AF4F72489AFF}"/>
    <dgm:cxn modelId="{9A271EDC-5529-4FB6-B61B-8D1D92085B6A}" type="presOf" srcId="{589178B2-FBCE-4F8B-9BAD-BC864B57BDFE}" destId="{403325DB-4B8D-44B9-820E-C31241C57333}" srcOrd="0" destOrd="0" presId="urn:microsoft.com/office/officeart/2005/8/layout/chevron2"/>
    <dgm:cxn modelId="{59A0C54C-E01D-402C-836C-B3281F1377EE}" type="presParOf" srcId="{38FD9F78-5795-4BD1-93ED-899629DBAEC9}" destId="{FC858E10-F270-467C-8DC0-CF52E8979BD1}" srcOrd="0" destOrd="0" presId="urn:microsoft.com/office/officeart/2005/8/layout/chevron2"/>
    <dgm:cxn modelId="{080FA9D4-849D-4A2B-8EC3-1FCA510BA373}" type="presParOf" srcId="{FC858E10-F270-467C-8DC0-CF52E8979BD1}" destId="{DF162FCC-3FE7-49EC-A2C8-D3AF00F63E7F}" srcOrd="0" destOrd="0" presId="urn:microsoft.com/office/officeart/2005/8/layout/chevron2"/>
    <dgm:cxn modelId="{42E2461D-258B-4607-9618-E40931BE0C5A}" type="presParOf" srcId="{FC858E10-F270-467C-8DC0-CF52E8979BD1}" destId="{16FEF383-84A9-4D4B-9619-B1393C8127F1}" srcOrd="1" destOrd="0" presId="urn:microsoft.com/office/officeart/2005/8/layout/chevron2"/>
    <dgm:cxn modelId="{0ACCD385-B297-4512-A93B-120B9C3AAFAD}" type="presParOf" srcId="{38FD9F78-5795-4BD1-93ED-899629DBAEC9}" destId="{81C8DACE-5428-4781-B49D-197843364090}" srcOrd="1" destOrd="0" presId="urn:microsoft.com/office/officeart/2005/8/layout/chevron2"/>
    <dgm:cxn modelId="{BD3BA857-3151-4F0F-8160-B49BBC907330}" type="presParOf" srcId="{38FD9F78-5795-4BD1-93ED-899629DBAEC9}" destId="{652318CF-6757-4ACB-9F20-D1EF585E49F1}" srcOrd="2" destOrd="0" presId="urn:microsoft.com/office/officeart/2005/8/layout/chevron2"/>
    <dgm:cxn modelId="{E01C85F6-032B-47FC-AEC1-7779D0F7FDF9}" type="presParOf" srcId="{652318CF-6757-4ACB-9F20-D1EF585E49F1}" destId="{156702F5-E44F-4D7A-AE35-C2195A8B1423}" srcOrd="0" destOrd="0" presId="urn:microsoft.com/office/officeart/2005/8/layout/chevron2"/>
    <dgm:cxn modelId="{6DFD4B77-D3C6-42CB-8970-7738040398EE}" type="presParOf" srcId="{652318CF-6757-4ACB-9F20-D1EF585E49F1}" destId="{403325DB-4B8D-44B9-820E-C31241C57333}" srcOrd="1" destOrd="0" presId="urn:microsoft.com/office/officeart/2005/8/layout/chevron2"/>
    <dgm:cxn modelId="{B6382ED2-258A-4077-83D6-673BA0536157}" type="presParOf" srcId="{38FD9F78-5795-4BD1-93ED-899629DBAEC9}" destId="{7AC04180-8341-41EC-994C-379593C3BDDE}" srcOrd="3" destOrd="0" presId="urn:microsoft.com/office/officeart/2005/8/layout/chevron2"/>
    <dgm:cxn modelId="{6BCFC776-DE24-4BE5-9802-B45436974527}" type="presParOf" srcId="{38FD9F78-5795-4BD1-93ED-899629DBAEC9}" destId="{62288B07-CF69-4EC6-AF1B-9835EAE3E6FB}" srcOrd="4" destOrd="0" presId="urn:microsoft.com/office/officeart/2005/8/layout/chevron2"/>
    <dgm:cxn modelId="{0A24E009-778A-491C-A562-C57F183CA6CF}" type="presParOf" srcId="{62288B07-CF69-4EC6-AF1B-9835EAE3E6FB}" destId="{279C0FB2-6317-40F4-AD61-DA25A3BAE6B6}" srcOrd="0" destOrd="0" presId="urn:microsoft.com/office/officeart/2005/8/layout/chevron2"/>
    <dgm:cxn modelId="{5FAA2F3B-5CA0-49CB-9B9B-CDAEAB624EC9}" type="presParOf" srcId="{62288B07-CF69-4EC6-AF1B-9835EAE3E6FB}" destId="{432625B3-CFC0-4F0C-ADA5-8F91F80F665D}" srcOrd="1" destOrd="0" presId="urn:microsoft.com/office/officeart/2005/8/layout/chevron2"/>
    <dgm:cxn modelId="{7121970F-B237-4463-A3AD-7F31E6C29982}" type="presParOf" srcId="{38FD9F78-5795-4BD1-93ED-899629DBAEC9}" destId="{92C9D2F4-049E-425A-BD41-CED39ADB2FE3}" srcOrd="5" destOrd="0" presId="urn:microsoft.com/office/officeart/2005/8/layout/chevron2"/>
    <dgm:cxn modelId="{9BBD53F8-8116-4906-8519-35721122709D}" type="presParOf" srcId="{38FD9F78-5795-4BD1-93ED-899629DBAEC9}" destId="{FE034748-5A0E-49A7-B0D1-D7F55A03EA69}" srcOrd="6" destOrd="0" presId="urn:microsoft.com/office/officeart/2005/8/layout/chevron2"/>
    <dgm:cxn modelId="{AD6ACDEE-9669-4AA5-B9EA-A61133BE7199}" type="presParOf" srcId="{FE034748-5A0E-49A7-B0D1-D7F55A03EA69}" destId="{C915BCA1-B36E-4F8A-B3D4-B181F8858027}" srcOrd="0" destOrd="0" presId="urn:microsoft.com/office/officeart/2005/8/layout/chevron2"/>
    <dgm:cxn modelId="{BFEEE083-E6E0-4364-979E-F3B5054526C5}" type="presParOf" srcId="{FE034748-5A0E-49A7-B0D1-D7F55A03EA69}" destId="{5E2762B7-7373-4B08-822E-228626AEC84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48CBA5A-B40A-46B8-87E7-800613BDFB1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EEB7DD-AA94-4DD9-AA0D-44B7F8CFF53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792DD5D9-5C92-4885-BB50-2D9062176999}" type="parTrans" cxnId="{104B7A5F-A621-4179-A967-76D1E7D574C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B7132A4-C390-45D9-8C3B-F036A9BFF346}" type="sibTrans" cxnId="{104B7A5F-A621-4179-A967-76D1E7D574C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DE34007-6521-4562-8959-90CCC15755FC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(доходы от предусмотренных законодательством налогов и сборов)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D59F8A9-502A-4F7A-B1FB-F492CBC67809}" type="parTrans" cxnId="{B9A4BF4C-BC70-44EE-9EB8-1B9470ED05D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9CA64B8-9A38-4B57-9779-D834E1A8DEAF}" type="sibTrans" cxnId="{B9A4BF4C-BC70-44EE-9EB8-1B9470ED05D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67692A-6520-43DE-820A-6747BA81788D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(поступившие из бюджетов вышестоящего уровня денежные средства на безвозмездной основе, а также перечисления от юридических и физических лиц)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DDBCE9A-1801-4216-ADD4-704C688EB556}" type="parTrans" cxnId="{6C0E7B94-054D-4BB8-A892-227D4E240E1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C4CF155-6343-423C-A1F5-DE67A04A0846}" type="sibTrans" cxnId="{6C0E7B94-054D-4BB8-A892-227D4E240E1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CB631A4-1AED-44E6-AAB4-F78B8F56570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(платежи от использования муниципального имущества, аренды земли, перечисления части прибыли муниципальных унитарных предприятий, штрафов, санкций, возмещения ущерба и другие собственные поступления в бюджет, не отнесенные Налоговым кодексом РФ к налогам)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CC26A1A-8D93-45CD-965D-4F0AF38AE1F5}" type="parTrans" cxnId="{A9980883-DBB5-4E6B-97BF-9C12C917576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7DC3843-9BD3-4F5A-87A9-622180577727}" type="sibTrans" cxnId="{A9980883-DBB5-4E6B-97BF-9C12C917576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3D64005-46F4-4072-9ED4-E5425ACC20A1}" type="pres">
      <dgm:prSet presAssocID="{D48CBA5A-B40A-46B8-87E7-800613BDFB1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3ACCA9-7892-4898-9CBF-9AFE31D994DC}" type="pres">
      <dgm:prSet presAssocID="{F6EEB7DD-AA94-4DD9-AA0D-44B7F8CFF530}" presName="root1" presStyleCnt="0"/>
      <dgm:spPr/>
    </dgm:pt>
    <dgm:pt modelId="{84D77DD2-0994-4E09-8D07-CC7F10FEA790}" type="pres">
      <dgm:prSet presAssocID="{F6EEB7DD-AA94-4DD9-AA0D-44B7F8CFF530}" presName="LevelOneTextNode" presStyleLbl="node0" presStyleIdx="0" presStyleCnt="1" custScaleX="87341" custLinFactNeighborX="-234" custLinFactNeighborY="-160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BD02B2-CD5C-48D2-9A64-3615A9C0DAA0}" type="pres">
      <dgm:prSet presAssocID="{F6EEB7DD-AA94-4DD9-AA0D-44B7F8CFF530}" presName="level2hierChild" presStyleCnt="0"/>
      <dgm:spPr/>
    </dgm:pt>
    <dgm:pt modelId="{EFB9C4B9-EBE6-4E9C-9082-B4BB76764147}" type="pres">
      <dgm:prSet presAssocID="{7D59F8A9-502A-4F7A-B1FB-F492CBC6780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F0F3C24B-AFEC-4E91-BEB5-84C7A55EB021}" type="pres">
      <dgm:prSet presAssocID="{7D59F8A9-502A-4F7A-B1FB-F492CBC6780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90F5EB7-66BC-48CE-9009-6EDEEC5C0CE8}" type="pres">
      <dgm:prSet presAssocID="{ADE34007-6521-4562-8959-90CCC15755FC}" presName="root2" presStyleCnt="0"/>
      <dgm:spPr/>
    </dgm:pt>
    <dgm:pt modelId="{D5A51029-59A1-4AD4-A242-F445415C9E75}" type="pres">
      <dgm:prSet presAssocID="{ADE34007-6521-4562-8959-90CCC15755FC}" presName="LevelTwoTextNode" presStyleLbl="node2" presStyleIdx="0" presStyleCnt="3" custScaleX="213912" custScaleY="89742" custLinFactNeighborX="-2145" custLinFactNeighborY="-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A4791-AD87-4DBC-9B8D-EABBCA835555}" type="pres">
      <dgm:prSet presAssocID="{ADE34007-6521-4562-8959-90CCC15755FC}" presName="level3hierChild" presStyleCnt="0"/>
      <dgm:spPr/>
    </dgm:pt>
    <dgm:pt modelId="{971FB3A6-33E8-49AE-89F0-12E98B5D0D00}" type="pres">
      <dgm:prSet presAssocID="{FCC26A1A-8D93-45CD-965D-4F0AF38AE1F5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976209A-6707-4F2C-B7D6-5AEB3D7C3FFB}" type="pres">
      <dgm:prSet presAssocID="{FCC26A1A-8D93-45CD-965D-4F0AF38AE1F5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2D80941-5C99-47DF-BE04-DFBEEB444ACF}" type="pres">
      <dgm:prSet presAssocID="{CCB631A4-1AED-44E6-AAB4-F78B8F565707}" presName="root2" presStyleCnt="0"/>
      <dgm:spPr/>
    </dgm:pt>
    <dgm:pt modelId="{82DC5113-1764-4369-B9F4-DB95B946519D}" type="pres">
      <dgm:prSet presAssocID="{CCB631A4-1AED-44E6-AAB4-F78B8F565707}" presName="LevelTwoTextNode" presStyleLbl="node2" presStyleIdx="1" presStyleCnt="3" custScaleX="213912" custScaleY="187949" custLinFactNeighborX="-964" custLinFactNeighborY="18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0C6A0A-0313-44D4-824E-B8DA421A2FD5}" type="pres">
      <dgm:prSet presAssocID="{CCB631A4-1AED-44E6-AAB4-F78B8F565707}" presName="level3hierChild" presStyleCnt="0"/>
      <dgm:spPr/>
    </dgm:pt>
    <dgm:pt modelId="{E4714DEC-EFA4-4240-A879-5A1C7C632140}" type="pres">
      <dgm:prSet presAssocID="{4DDBCE9A-1801-4216-ADD4-704C688EB55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E956E2E-EFB5-4492-A6FC-33CD099A2F00}" type="pres">
      <dgm:prSet presAssocID="{4DDBCE9A-1801-4216-ADD4-704C688EB55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FB698B83-E323-4C69-917B-4CDD47E1EDA9}" type="pres">
      <dgm:prSet presAssocID="{5A67692A-6520-43DE-820A-6747BA81788D}" presName="root2" presStyleCnt="0"/>
      <dgm:spPr/>
    </dgm:pt>
    <dgm:pt modelId="{8733430F-7444-4E5B-9B81-D7E877B78F44}" type="pres">
      <dgm:prSet presAssocID="{5A67692A-6520-43DE-820A-6747BA81788D}" presName="LevelTwoTextNode" presStyleLbl="node2" presStyleIdx="2" presStyleCnt="3" custScaleX="213912" custScaleY="1257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C9FE1F-F511-43F9-917B-21486AE0778E}" type="pres">
      <dgm:prSet presAssocID="{5A67692A-6520-43DE-820A-6747BA81788D}" presName="level3hierChild" presStyleCnt="0"/>
      <dgm:spPr/>
    </dgm:pt>
  </dgm:ptLst>
  <dgm:cxnLst>
    <dgm:cxn modelId="{589E9DA5-A146-4507-97B7-5EA525366098}" type="presOf" srcId="{D48CBA5A-B40A-46B8-87E7-800613BDFB1E}" destId="{B3D64005-46F4-4072-9ED4-E5425ACC20A1}" srcOrd="0" destOrd="0" presId="urn:microsoft.com/office/officeart/2005/8/layout/hierarchy2"/>
    <dgm:cxn modelId="{CE0E6B66-7D2C-43A2-92F2-EE85FB1FD82A}" type="presOf" srcId="{7D59F8A9-502A-4F7A-B1FB-F492CBC67809}" destId="{F0F3C24B-AFEC-4E91-BEB5-84C7A55EB021}" srcOrd="1" destOrd="0" presId="urn:microsoft.com/office/officeart/2005/8/layout/hierarchy2"/>
    <dgm:cxn modelId="{F597148A-CB9A-4C35-B7F3-75C8A6CBF212}" type="presOf" srcId="{ADE34007-6521-4562-8959-90CCC15755FC}" destId="{D5A51029-59A1-4AD4-A242-F445415C9E75}" srcOrd="0" destOrd="0" presId="urn:microsoft.com/office/officeart/2005/8/layout/hierarchy2"/>
    <dgm:cxn modelId="{4A069BEF-5258-4993-9E82-C283F531BC31}" type="presOf" srcId="{4DDBCE9A-1801-4216-ADD4-704C688EB556}" destId="{FE956E2E-EFB5-4492-A6FC-33CD099A2F00}" srcOrd="1" destOrd="0" presId="urn:microsoft.com/office/officeart/2005/8/layout/hierarchy2"/>
    <dgm:cxn modelId="{104B7A5F-A621-4179-A967-76D1E7D574C9}" srcId="{D48CBA5A-B40A-46B8-87E7-800613BDFB1E}" destId="{F6EEB7DD-AA94-4DD9-AA0D-44B7F8CFF530}" srcOrd="0" destOrd="0" parTransId="{792DD5D9-5C92-4885-BB50-2D9062176999}" sibTransId="{FB7132A4-C390-45D9-8C3B-F036A9BFF346}"/>
    <dgm:cxn modelId="{FE201E9D-16AB-46C9-BE35-C39B7F93153F}" type="presOf" srcId="{CCB631A4-1AED-44E6-AAB4-F78B8F565707}" destId="{82DC5113-1764-4369-B9F4-DB95B946519D}" srcOrd="0" destOrd="0" presId="urn:microsoft.com/office/officeart/2005/8/layout/hierarchy2"/>
    <dgm:cxn modelId="{640CD29E-7FD9-4489-A8D6-0DEBDD629111}" type="presOf" srcId="{5A67692A-6520-43DE-820A-6747BA81788D}" destId="{8733430F-7444-4E5B-9B81-D7E877B78F44}" srcOrd="0" destOrd="0" presId="urn:microsoft.com/office/officeart/2005/8/layout/hierarchy2"/>
    <dgm:cxn modelId="{8DFB0A9B-2776-47B7-9BAB-293B9C2C69F6}" type="presOf" srcId="{F6EEB7DD-AA94-4DD9-AA0D-44B7F8CFF530}" destId="{84D77DD2-0994-4E09-8D07-CC7F10FEA790}" srcOrd="0" destOrd="0" presId="urn:microsoft.com/office/officeart/2005/8/layout/hierarchy2"/>
    <dgm:cxn modelId="{679F28EF-7556-4E9F-891D-692F4BC5359C}" type="presOf" srcId="{7D59F8A9-502A-4F7A-B1FB-F492CBC67809}" destId="{EFB9C4B9-EBE6-4E9C-9082-B4BB76764147}" srcOrd="0" destOrd="0" presId="urn:microsoft.com/office/officeart/2005/8/layout/hierarchy2"/>
    <dgm:cxn modelId="{B9A4BF4C-BC70-44EE-9EB8-1B9470ED05D3}" srcId="{F6EEB7DD-AA94-4DD9-AA0D-44B7F8CFF530}" destId="{ADE34007-6521-4562-8959-90CCC15755FC}" srcOrd="0" destOrd="0" parTransId="{7D59F8A9-502A-4F7A-B1FB-F492CBC67809}" sibTransId="{89CA64B8-9A38-4B57-9779-D834E1A8DEAF}"/>
    <dgm:cxn modelId="{88BC7FFE-F188-499C-A78B-7AA4480DB0E6}" type="presOf" srcId="{FCC26A1A-8D93-45CD-965D-4F0AF38AE1F5}" destId="{5976209A-6707-4F2C-B7D6-5AEB3D7C3FFB}" srcOrd="1" destOrd="0" presId="urn:microsoft.com/office/officeart/2005/8/layout/hierarchy2"/>
    <dgm:cxn modelId="{A9980883-DBB5-4E6B-97BF-9C12C9175761}" srcId="{F6EEB7DD-AA94-4DD9-AA0D-44B7F8CFF530}" destId="{CCB631A4-1AED-44E6-AAB4-F78B8F565707}" srcOrd="1" destOrd="0" parTransId="{FCC26A1A-8D93-45CD-965D-4F0AF38AE1F5}" sibTransId="{37DC3843-9BD3-4F5A-87A9-622180577727}"/>
    <dgm:cxn modelId="{D0B8977F-62A4-4DB2-A98B-FE0EA3DDA751}" type="presOf" srcId="{FCC26A1A-8D93-45CD-965D-4F0AF38AE1F5}" destId="{971FB3A6-33E8-49AE-89F0-12E98B5D0D00}" srcOrd="0" destOrd="0" presId="urn:microsoft.com/office/officeart/2005/8/layout/hierarchy2"/>
    <dgm:cxn modelId="{9D1585A2-689C-4E6A-8EB9-1337754B6050}" type="presOf" srcId="{4DDBCE9A-1801-4216-ADD4-704C688EB556}" destId="{E4714DEC-EFA4-4240-A879-5A1C7C632140}" srcOrd="0" destOrd="0" presId="urn:microsoft.com/office/officeart/2005/8/layout/hierarchy2"/>
    <dgm:cxn modelId="{6C0E7B94-054D-4BB8-A892-227D4E240E1A}" srcId="{F6EEB7DD-AA94-4DD9-AA0D-44B7F8CFF530}" destId="{5A67692A-6520-43DE-820A-6747BA81788D}" srcOrd="2" destOrd="0" parTransId="{4DDBCE9A-1801-4216-ADD4-704C688EB556}" sibTransId="{5C4CF155-6343-423C-A1F5-DE67A04A0846}"/>
    <dgm:cxn modelId="{81EF8CB9-2286-48C3-A4BB-B6966E6FB19E}" type="presParOf" srcId="{B3D64005-46F4-4072-9ED4-E5425ACC20A1}" destId="{F63ACCA9-7892-4898-9CBF-9AFE31D994DC}" srcOrd="0" destOrd="0" presId="urn:microsoft.com/office/officeart/2005/8/layout/hierarchy2"/>
    <dgm:cxn modelId="{C3A6B07D-EEB1-4A4A-9733-EDBB9CB89A53}" type="presParOf" srcId="{F63ACCA9-7892-4898-9CBF-9AFE31D994DC}" destId="{84D77DD2-0994-4E09-8D07-CC7F10FEA790}" srcOrd="0" destOrd="0" presId="urn:microsoft.com/office/officeart/2005/8/layout/hierarchy2"/>
    <dgm:cxn modelId="{CA91A6CD-8D1D-43DB-AAD7-7DCCCE7C52AE}" type="presParOf" srcId="{F63ACCA9-7892-4898-9CBF-9AFE31D994DC}" destId="{2FBD02B2-CD5C-48D2-9A64-3615A9C0DAA0}" srcOrd="1" destOrd="0" presId="urn:microsoft.com/office/officeart/2005/8/layout/hierarchy2"/>
    <dgm:cxn modelId="{4DD3158C-8ABA-4747-B127-48DB4823EAA3}" type="presParOf" srcId="{2FBD02B2-CD5C-48D2-9A64-3615A9C0DAA0}" destId="{EFB9C4B9-EBE6-4E9C-9082-B4BB76764147}" srcOrd="0" destOrd="0" presId="urn:microsoft.com/office/officeart/2005/8/layout/hierarchy2"/>
    <dgm:cxn modelId="{718E154E-7826-4F01-AAB3-12A2EFBD1A39}" type="presParOf" srcId="{EFB9C4B9-EBE6-4E9C-9082-B4BB76764147}" destId="{F0F3C24B-AFEC-4E91-BEB5-84C7A55EB021}" srcOrd="0" destOrd="0" presId="urn:microsoft.com/office/officeart/2005/8/layout/hierarchy2"/>
    <dgm:cxn modelId="{5645543C-5BE6-4754-9A35-9EC8A235008E}" type="presParOf" srcId="{2FBD02B2-CD5C-48D2-9A64-3615A9C0DAA0}" destId="{890F5EB7-66BC-48CE-9009-6EDEEC5C0CE8}" srcOrd="1" destOrd="0" presId="urn:microsoft.com/office/officeart/2005/8/layout/hierarchy2"/>
    <dgm:cxn modelId="{D160EBF9-883E-4EB7-B932-8D29585B735A}" type="presParOf" srcId="{890F5EB7-66BC-48CE-9009-6EDEEC5C0CE8}" destId="{D5A51029-59A1-4AD4-A242-F445415C9E75}" srcOrd="0" destOrd="0" presId="urn:microsoft.com/office/officeart/2005/8/layout/hierarchy2"/>
    <dgm:cxn modelId="{BBF2E7DA-0452-49BF-BA65-59025B7DBD9C}" type="presParOf" srcId="{890F5EB7-66BC-48CE-9009-6EDEEC5C0CE8}" destId="{512A4791-AD87-4DBC-9B8D-EABBCA835555}" srcOrd="1" destOrd="0" presId="urn:microsoft.com/office/officeart/2005/8/layout/hierarchy2"/>
    <dgm:cxn modelId="{FC8558AB-DC67-4B27-9AF5-43C28F39EF75}" type="presParOf" srcId="{2FBD02B2-CD5C-48D2-9A64-3615A9C0DAA0}" destId="{971FB3A6-33E8-49AE-89F0-12E98B5D0D00}" srcOrd="2" destOrd="0" presId="urn:microsoft.com/office/officeart/2005/8/layout/hierarchy2"/>
    <dgm:cxn modelId="{E8D8DADE-DE95-4D87-B82F-5B6454B2106B}" type="presParOf" srcId="{971FB3A6-33E8-49AE-89F0-12E98B5D0D00}" destId="{5976209A-6707-4F2C-B7D6-5AEB3D7C3FFB}" srcOrd="0" destOrd="0" presId="urn:microsoft.com/office/officeart/2005/8/layout/hierarchy2"/>
    <dgm:cxn modelId="{768606CC-6DBD-4C9C-BDEE-2A82FA3F4105}" type="presParOf" srcId="{2FBD02B2-CD5C-48D2-9A64-3615A9C0DAA0}" destId="{42D80941-5C99-47DF-BE04-DFBEEB444ACF}" srcOrd="3" destOrd="0" presId="urn:microsoft.com/office/officeart/2005/8/layout/hierarchy2"/>
    <dgm:cxn modelId="{90EB2BD9-94EF-474C-946C-B226A7ED3323}" type="presParOf" srcId="{42D80941-5C99-47DF-BE04-DFBEEB444ACF}" destId="{82DC5113-1764-4369-B9F4-DB95B946519D}" srcOrd="0" destOrd="0" presId="urn:microsoft.com/office/officeart/2005/8/layout/hierarchy2"/>
    <dgm:cxn modelId="{DF9CC052-DF16-4735-9FFB-D0A7983F69B2}" type="presParOf" srcId="{42D80941-5C99-47DF-BE04-DFBEEB444ACF}" destId="{380C6A0A-0313-44D4-824E-B8DA421A2FD5}" srcOrd="1" destOrd="0" presId="urn:microsoft.com/office/officeart/2005/8/layout/hierarchy2"/>
    <dgm:cxn modelId="{51832595-D3FD-4EA3-99BF-13B6FD21D8F0}" type="presParOf" srcId="{2FBD02B2-CD5C-48D2-9A64-3615A9C0DAA0}" destId="{E4714DEC-EFA4-4240-A879-5A1C7C632140}" srcOrd="4" destOrd="0" presId="urn:microsoft.com/office/officeart/2005/8/layout/hierarchy2"/>
    <dgm:cxn modelId="{E2C6D99C-01EE-4724-B966-A8AFA97B5AA7}" type="presParOf" srcId="{E4714DEC-EFA4-4240-A879-5A1C7C632140}" destId="{FE956E2E-EFB5-4492-A6FC-33CD099A2F00}" srcOrd="0" destOrd="0" presId="urn:microsoft.com/office/officeart/2005/8/layout/hierarchy2"/>
    <dgm:cxn modelId="{6E21DF92-9505-46C4-AE8C-B4D2D9D86E28}" type="presParOf" srcId="{2FBD02B2-CD5C-48D2-9A64-3615A9C0DAA0}" destId="{FB698B83-E323-4C69-917B-4CDD47E1EDA9}" srcOrd="5" destOrd="0" presId="urn:microsoft.com/office/officeart/2005/8/layout/hierarchy2"/>
    <dgm:cxn modelId="{79A44F2B-618B-4BA3-B03E-73F91232841F}" type="presParOf" srcId="{FB698B83-E323-4C69-917B-4CDD47E1EDA9}" destId="{8733430F-7444-4E5B-9B81-D7E877B78F44}" srcOrd="0" destOrd="0" presId="urn:microsoft.com/office/officeart/2005/8/layout/hierarchy2"/>
    <dgm:cxn modelId="{2408164E-DB82-44A5-A40F-BF5369591BAD}" type="presParOf" srcId="{FB698B83-E323-4C69-917B-4CDD47E1EDA9}" destId="{C0C9FE1F-F511-43F9-917B-21486AE0778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663FF0D-BAFE-49D8-993F-780BEA7E8D4D}" type="doc">
      <dgm:prSet loTypeId="urn:microsoft.com/office/officeart/2005/8/layout/vList3#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A15BF65-DD0D-4A87-818C-A872E0CC928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городского округа город Воронеж на 2018 год и на плановый период  до 2020 года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2C7839A-EBA3-48BF-859C-52F044D48025}" type="parTrans" cxnId="{E781B46E-27F7-40C1-A885-47B0006E4C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992B274-128B-4731-BAAD-FBB78853AAE5}" type="sibTrans" cxnId="{E781B46E-27F7-40C1-A885-47B0006E4C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057A28E-2B99-4282-A16B-A5AD38603CC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бюджетной, налоговой и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таможенно-тарифной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политики на 2018 год и на плановый период 2019 и 2020 годов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4451B3D-B455-4EB2-80CD-901A4C5B45A1}" type="parTrans" cxnId="{37DCFD01-D22A-4155-B69A-36F2628A88D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3F1ED39-70E9-4CB6-98A7-F23EF462C67C}" type="sibTrans" cxnId="{37DCFD01-D22A-4155-B69A-36F2628A88D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1DA4CE2-CBCD-4F70-A7FC-D2674799CF17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Закон Воронежской области от 17.11.2005  № 68-ОЗ «О  межбюджетных отношениях органов государственной власти и органов местного самоуправления в Воронежской области»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DAADE757-9B04-4A1C-8B5A-88723E80EE49}" type="parTrans" cxnId="{AE0FA582-8D96-4E2D-BE6A-D91941BEFE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E3D1D03-BBEA-4985-A124-9C2094CE8A14}" type="sibTrans" cxnId="{AE0FA582-8D96-4E2D-BE6A-D91941BEFE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0A76CB7-6A92-4B01-A32C-D557FDDB8A90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Оценка исполнения доходов бюджета городского округа город Воронеж за 2017 год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6F3016C-16FB-4259-A034-F29B186F04F8}" type="parTrans" cxnId="{B506A64D-2DC1-4153-AA82-D0098EF50D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41F7D52-193E-48BD-B15A-EDB3D8D60937}" type="sibTrans" cxnId="{B506A64D-2DC1-4153-AA82-D0098EF50D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8013683-D30A-46FF-B891-0CED37C908A8}" type="pres">
      <dgm:prSet presAssocID="{E663FF0D-BAFE-49D8-993F-780BEA7E8D4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568DF4-DA29-4B67-A5E0-15CCC5C37B3E}" type="pres">
      <dgm:prSet presAssocID="{B057A28E-2B99-4282-A16B-A5AD38603CC8}" presName="composite" presStyleCnt="0"/>
      <dgm:spPr/>
      <dgm:t>
        <a:bodyPr/>
        <a:lstStyle/>
        <a:p>
          <a:endParaRPr lang="ru-RU"/>
        </a:p>
      </dgm:t>
    </dgm:pt>
    <dgm:pt modelId="{8CF50D41-6060-4741-9B38-1A4C74703874}" type="pres">
      <dgm:prSet presAssocID="{B057A28E-2B99-4282-A16B-A5AD38603CC8}" presName="imgShp" presStyleLbl="fgImgPlace1" presStyleIdx="0" presStyleCnt="4" custLinFactNeighborX="-82817" custLinFactNeighborY="130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1DEB20E-D3DF-476C-B15B-54C8AB5BFB30}" type="pres">
      <dgm:prSet presAssocID="{B057A28E-2B99-4282-A16B-A5AD38603CC8}" presName="txShp" presStyleLbl="node1" presStyleIdx="0" presStyleCnt="4" custScaleX="119342" custLinFactNeighborX="117" custLinFactNeighborY="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B2555-00D9-4B73-83FA-8A5B32CE48B4}" type="pres">
      <dgm:prSet presAssocID="{43F1ED39-70E9-4CB6-98A7-F23EF462C67C}" presName="spacing" presStyleCnt="0"/>
      <dgm:spPr/>
      <dgm:t>
        <a:bodyPr/>
        <a:lstStyle/>
        <a:p>
          <a:endParaRPr lang="ru-RU"/>
        </a:p>
      </dgm:t>
    </dgm:pt>
    <dgm:pt modelId="{535E18D8-E5E1-4CB4-95D5-A543D024BD82}" type="pres">
      <dgm:prSet presAssocID="{EA15BF65-DD0D-4A87-818C-A872E0CC9280}" presName="composite" presStyleCnt="0"/>
      <dgm:spPr/>
      <dgm:t>
        <a:bodyPr/>
        <a:lstStyle/>
        <a:p>
          <a:endParaRPr lang="ru-RU"/>
        </a:p>
      </dgm:t>
    </dgm:pt>
    <dgm:pt modelId="{75C503D2-161C-48D4-BBDC-1022B2F1FECC}" type="pres">
      <dgm:prSet presAssocID="{EA15BF65-DD0D-4A87-818C-A872E0CC9280}" presName="imgShp" presStyleLbl="fgImgPlace1" presStyleIdx="1" presStyleCnt="4" custLinFactNeighborX="-82817" custLinFactNeighborY="130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B404E5-BF8B-4A59-9337-B45D6D43A42D}" type="pres">
      <dgm:prSet presAssocID="{EA15BF65-DD0D-4A87-818C-A872E0CC9280}" presName="txShp" presStyleLbl="node1" presStyleIdx="1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AC0F8D-3A9C-4D50-B47B-7A9B9137A2F6}" type="pres">
      <dgm:prSet presAssocID="{C992B274-128B-4731-BAAD-FBB78853AAE5}" presName="spacing" presStyleCnt="0"/>
      <dgm:spPr/>
      <dgm:t>
        <a:bodyPr/>
        <a:lstStyle/>
        <a:p>
          <a:endParaRPr lang="ru-RU"/>
        </a:p>
      </dgm:t>
    </dgm:pt>
    <dgm:pt modelId="{776DB6E1-4BCC-4AFE-89B7-34B455F0E0FD}" type="pres">
      <dgm:prSet presAssocID="{31DA4CE2-CBCD-4F70-A7FC-D2674799CF17}" presName="composite" presStyleCnt="0"/>
      <dgm:spPr/>
      <dgm:t>
        <a:bodyPr/>
        <a:lstStyle/>
        <a:p>
          <a:endParaRPr lang="ru-RU"/>
        </a:p>
      </dgm:t>
    </dgm:pt>
    <dgm:pt modelId="{6C542134-E6FD-478E-95FC-9624E9B10F0C}" type="pres">
      <dgm:prSet presAssocID="{31DA4CE2-CBCD-4F70-A7FC-D2674799CF17}" presName="imgShp" presStyleLbl="fgImgPlace1" presStyleIdx="2" presStyleCnt="4" custLinFactNeighborX="-82817" custLinFactNeighborY="130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5AB2028-A658-4C70-AD06-8CB1491CA71C}" type="pres">
      <dgm:prSet presAssocID="{31DA4CE2-CBCD-4F70-A7FC-D2674799CF17}" presName="txShp" presStyleLbl="node1" presStyleIdx="2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3892B-C91D-4A6E-A56D-D1951FC2D4F0}" type="pres">
      <dgm:prSet presAssocID="{CE3D1D03-BBEA-4985-A124-9C2094CE8A14}" presName="spacing" presStyleCnt="0"/>
      <dgm:spPr/>
      <dgm:t>
        <a:bodyPr/>
        <a:lstStyle/>
        <a:p>
          <a:endParaRPr lang="ru-RU"/>
        </a:p>
      </dgm:t>
    </dgm:pt>
    <dgm:pt modelId="{2296DBE1-2A30-49CA-B76C-69072EAC05CC}" type="pres">
      <dgm:prSet presAssocID="{80A76CB7-6A92-4B01-A32C-D557FDDB8A90}" presName="composite" presStyleCnt="0"/>
      <dgm:spPr/>
      <dgm:t>
        <a:bodyPr/>
        <a:lstStyle/>
        <a:p>
          <a:endParaRPr lang="ru-RU"/>
        </a:p>
      </dgm:t>
    </dgm:pt>
    <dgm:pt modelId="{E947CB99-2FB8-4A93-8B8D-A2FE35336F3B}" type="pres">
      <dgm:prSet presAssocID="{80A76CB7-6A92-4B01-A32C-D557FDDB8A90}" presName="imgShp" presStyleLbl="fgImgPlace1" presStyleIdx="3" presStyleCnt="4" custLinFactNeighborX="-82817" custLinFactNeighborY="130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4DD9CBF-7ACC-4B98-A197-77970E9E5784}" type="pres">
      <dgm:prSet presAssocID="{80A76CB7-6A92-4B01-A32C-D557FDDB8A90}" presName="txShp" presStyleLbl="node1" presStyleIdx="3" presStyleCnt="4" custScaleX="119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A6F77F-F1E2-45FC-963D-0B1818329695}" type="presOf" srcId="{B057A28E-2B99-4282-A16B-A5AD38603CC8}" destId="{31DEB20E-D3DF-476C-B15B-54C8AB5BFB30}" srcOrd="0" destOrd="0" presId="urn:microsoft.com/office/officeart/2005/8/layout/vList3#1"/>
    <dgm:cxn modelId="{AE0FA582-8D96-4E2D-BE6A-D91941BEFED8}" srcId="{E663FF0D-BAFE-49D8-993F-780BEA7E8D4D}" destId="{31DA4CE2-CBCD-4F70-A7FC-D2674799CF17}" srcOrd="2" destOrd="0" parTransId="{DAADE757-9B04-4A1C-8B5A-88723E80EE49}" sibTransId="{CE3D1D03-BBEA-4985-A124-9C2094CE8A14}"/>
    <dgm:cxn modelId="{3935252D-AF32-413E-A965-D488471CA2C1}" type="presOf" srcId="{31DA4CE2-CBCD-4F70-A7FC-D2674799CF17}" destId="{E5AB2028-A658-4C70-AD06-8CB1491CA71C}" srcOrd="0" destOrd="0" presId="urn:microsoft.com/office/officeart/2005/8/layout/vList3#1"/>
    <dgm:cxn modelId="{74837BD2-078E-44B3-80AA-5E80BFC162D0}" type="presOf" srcId="{EA15BF65-DD0D-4A87-818C-A872E0CC9280}" destId="{B3B404E5-BF8B-4A59-9337-B45D6D43A42D}" srcOrd="0" destOrd="0" presId="urn:microsoft.com/office/officeart/2005/8/layout/vList3#1"/>
    <dgm:cxn modelId="{520D4C20-A43E-4EE0-A95F-1D4BA7E459AD}" type="presOf" srcId="{E663FF0D-BAFE-49D8-993F-780BEA7E8D4D}" destId="{98013683-D30A-46FF-B891-0CED37C908A8}" srcOrd="0" destOrd="0" presId="urn:microsoft.com/office/officeart/2005/8/layout/vList3#1"/>
    <dgm:cxn modelId="{37DCFD01-D22A-4155-B69A-36F2628A88DE}" srcId="{E663FF0D-BAFE-49D8-993F-780BEA7E8D4D}" destId="{B057A28E-2B99-4282-A16B-A5AD38603CC8}" srcOrd="0" destOrd="0" parTransId="{D4451B3D-B455-4EB2-80CD-901A4C5B45A1}" sibTransId="{43F1ED39-70E9-4CB6-98A7-F23EF462C67C}"/>
    <dgm:cxn modelId="{0F48B143-A244-429E-B8DE-779783325B23}" type="presOf" srcId="{80A76CB7-6A92-4B01-A32C-D557FDDB8A90}" destId="{74DD9CBF-7ACC-4B98-A197-77970E9E5784}" srcOrd="0" destOrd="0" presId="urn:microsoft.com/office/officeart/2005/8/layout/vList3#1"/>
    <dgm:cxn modelId="{B506A64D-2DC1-4153-AA82-D0098EF50D54}" srcId="{E663FF0D-BAFE-49D8-993F-780BEA7E8D4D}" destId="{80A76CB7-6A92-4B01-A32C-D557FDDB8A90}" srcOrd="3" destOrd="0" parTransId="{96F3016C-16FB-4259-A034-F29B186F04F8}" sibTransId="{341F7D52-193E-48BD-B15A-EDB3D8D60937}"/>
    <dgm:cxn modelId="{E781B46E-27F7-40C1-A885-47B0006E4C02}" srcId="{E663FF0D-BAFE-49D8-993F-780BEA7E8D4D}" destId="{EA15BF65-DD0D-4A87-818C-A872E0CC9280}" srcOrd="1" destOrd="0" parTransId="{22C7839A-EBA3-48BF-859C-52F044D48025}" sibTransId="{C992B274-128B-4731-BAAD-FBB78853AAE5}"/>
    <dgm:cxn modelId="{827C19E0-554C-4C24-93F6-516193397E61}" type="presParOf" srcId="{98013683-D30A-46FF-B891-0CED37C908A8}" destId="{3E568DF4-DA29-4B67-A5E0-15CCC5C37B3E}" srcOrd="0" destOrd="0" presId="urn:microsoft.com/office/officeart/2005/8/layout/vList3#1"/>
    <dgm:cxn modelId="{994D368C-647F-40C5-A100-BC509F085DAE}" type="presParOf" srcId="{3E568DF4-DA29-4B67-A5E0-15CCC5C37B3E}" destId="{8CF50D41-6060-4741-9B38-1A4C74703874}" srcOrd="0" destOrd="0" presId="urn:microsoft.com/office/officeart/2005/8/layout/vList3#1"/>
    <dgm:cxn modelId="{9402DD01-3D69-4AA0-B91E-006EEBDB1AF6}" type="presParOf" srcId="{3E568DF4-DA29-4B67-A5E0-15CCC5C37B3E}" destId="{31DEB20E-D3DF-476C-B15B-54C8AB5BFB30}" srcOrd="1" destOrd="0" presId="urn:microsoft.com/office/officeart/2005/8/layout/vList3#1"/>
    <dgm:cxn modelId="{2E5CC027-0794-4442-8F9C-CED5A78EF61E}" type="presParOf" srcId="{98013683-D30A-46FF-B891-0CED37C908A8}" destId="{CB0B2555-00D9-4B73-83FA-8A5B32CE48B4}" srcOrd="1" destOrd="0" presId="urn:microsoft.com/office/officeart/2005/8/layout/vList3#1"/>
    <dgm:cxn modelId="{F9C34922-B587-4CAC-A981-19662DFDC7B3}" type="presParOf" srcId="{98013683-D30A-46FF-B891-0CED37C908A8}" destId="{535E18D8-E5E1-4CB4-95D5-A543D024BD82}" srcOrd="2" destOrd="0" presId="urn:microsoft.com/office/officeart/2005/8/layout/vList3#1"/>
    <dgm:cxn modelId="{20A9B31B-F569-47AB-810A-6DAAB1D889FC}" type="presParOf" srcId="{535E18D8-E5E1-4CB4-95D5-A543D024BD82}" destId="{75C503D2-161C-48D4-BBDC-1022B2F1FECC}" srcOrd="0" destOrd="0" presId="urn:microsoft.com/office/officeart/2005/8/layout/vList3#1"/>
    <dgm:cxn modelId="{C4C192EB-6B5E-445C-BCBE-A31867B248E2}" type="presParOf" srcId="{535E18D8-E5E1-4CB4-95D5-A543D024BD82}" destId="{B3B404E5-BF8B-4A59-9337-B45D6D43A42D}" srcOrd="1" destOrd="0" presId="urn:microsoft.com/office/officeart/2005/8/layout/vList3#1"/>
    <dgm:cxn modelId="{9EF6A27A-EA5B-4785-A39E-2E0D06E0EBA7}" type="presParOf" srcId="{98013683-D30A-46FF-B891-0CED37C908A8}" destId="{3DAC0F8D-3A9C-4D50-B47B-7A9B9137A2F6}" srcOrd="3" destOrd="0" presId="urn:microsoft.com/office/officeart/2005/8/layout/vList3#1"/>
    <dgm:cxn modelId="{F4624990-68DA-44CC-817A-7D63F73F26F5}" type="presParOf" srcId="{98013683-D30A-46FF-B891-0CED37C908A8}" destId="{776DB6E1-4BCC-4AFE-89B7-34B455F0E0FD}" srcOrd="4" destOrd="0" presId="urn:microsoft.com/office/officeart/2005/8/layout/vList3#1"/>
    <dgm:cxn modelId="{0F19A89A-FB76-499C-B1B2-C11DCC48E68F}" type="presParOf" srcId="{776DB6E1-4BCC-4AFE-89B7-34B455F0E0FD}" destId="{6C542134-E6FD-478E-95FC-9624E9B10F0C}" srcOrd="0" destOrd="0" presId="urn:microsoft.com/office/officeart/2005/8/layout/vList3#1"/>
    <dgm:cxn modelId="{D0FB2221-8785-4578-AAC3-F8E61142F9B5}" type="presParOf" srcId="{776DB6E1-4BCC-4AFE-89B7-34B455F0E0FD}" destId="{E5AB2028-A658-4C70-AD06-8CB1491CA71C}" srcOrd="1" destOrd="0" presId="urn:microsoft.com/office/officeart/2005/8/layout/vList3#1"/>
    <dgm:cxn modelId="{0E71E37A-87D8-414F-A291-6E0F011C8153}" type="presParOf" srcId="{98013683-D30A-46FF-B891-0CED37C908A8}" destId="{5C23892B-C91D-4A6E-A56D-D1951FC2D4F0}" srcOrd="5" destOrd="0" presId="urn:microsoft.com/office/officeart/2005/8/layout/vList3#1"/>
    <dgm:cxn modelId="{A1C46D1E-1644-41E0-88BF-D69B9E823ECF}" type="presParOf" srcId="{98013683-D30A-46FF-B891-0CED37C908A8}" destId="{2296DBE1-2A30-49CA-B76C-69072EAC05CC}" srcOrd="6" destOrd="0" presId="urn:microsoft.com/office/officeart/2005/8/layout/vList3#1"/>
    <dgm:cxn modelId="{CF1A8289-39A6-4FE4-A47E-370B66C574A5}" type="presParOf" srcId="{2296DBE1-2A30-49CA-B76C-69072EAC05CC}" destId="{E947CB99-2FB8-4A93-8B8D-A2FE35336F3B}" srcOrd="0" destOrd="0" presId="urn:microsoft.com/office/officeart/2005/8/layout/vList3#1"/>
    <dgm:cxn modelId="{D234D499-19CD-4350-BE4D-09EE8C711AF7}" type="presParOf" srcId="{2296DBE1-2A30-49CA-B76C-69072EAC05CC}" destId="{74DD9CBF-7ACC-4B98-A197-77970E9E5784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1F21D62-B15A-46E5-8F05-1BEDBECBF309}" type="doc">
      <dgm:prSet loTypeId="urn:microsoft.com/office/officeart/2005/8/layout/hierarchy3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CEE8E0C-1D6F-48E1-B837-E23293501D24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</dgm:t>
    </dgm:pt>
    <dgm:pt modelId="{EA94F304-6EBD-47D4-B0C7-790E60CA0827}" type="parTrans" cxnId="{D64E699B-0811-4D6E-A997-97AABE6BBC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6DB6FB8-E1C5-441F-A996-D5FBBE7DAECF}" type="sibTrans" cxnId="{D64E699B-0811-4D6E-A997-97AABE6BBC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8232371-BD05-40D1-A329-73F1FEBED9F9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</dgm:t>
    </dgm:pt>
    <dgm:pt modelId="{7D9C1F24-57EA-465C-B2B6-F616E03CEBD1}" type="parTrans" cxnId="{B8784C0C-E006-4A87-9570-36328C06BD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F0E8A4F-D5FB-42A1-85C9-1523B5135FFA}" type="sibTrans" cxnId="{B8784C0C-E006-4A87-9570-36328C06BD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E4FAF2C-3495-4031-8AD8-1BFA23C5D6F1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Акцизы по подакцизным товарам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AEDF467-6A9D-44EB-9894-D0D86F84879C}" type="parTrans" cxnId="{94553170-2C5F-4CC8-B052-FEEB2CFB64B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3F54A65-10E0-4324-B51E-8EBA82B9E04A}" type="sibTrans" cxnId="{94553170-2C5F-4CC8-B052-FEEB2CFB64B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2A0790A-218A-46CE-BB53-BFD29960DAB8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</dgm:t>
    </dgm:pt>
    <dgm:pt modelId="{24AE2BEC-9C26-4EB4-A15F-AB56FB993431}" type="parTrans" cxnId="{BB9360C3-B670-439A-99CC-90474378B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1694DC4-106A-44EE-B4CC-F8EA6A589D17}" type="sibTrans" cxnId="{BB9360C3-B670-439A-99CC-90474378B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9800E4-1E41-4C50-AFF9-2FAAA99822EF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Доходы, получаемые от аренды муниципального имущества и земельных участков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5F03675-C8BC-4EF3-B014-910F33976B02}" type="parTrans" cxnId="{CEF68ABF-F650-4C1A-8750-52EC89A08E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3E46FE3-CDB4-4CBE-9076-12D4FA769728}" type="sibTrans" cxnId="{CEF68ABF-F650-4C1A-8750-52EC89A08EE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7342E4D-12F8-4627-B652-3287ABD483AB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Плата за негативное воздействие на окружающую среду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362121A-089B-40D8-B4DB-444C43D289AC}" type="parTrans" cxnId="{4AD9751C-A4E6-46C4-B25A-A2DA7DA3385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7C41175-2181-4A09-84D0-E0D32CA8A4B2}" type="sibTrans" cxnId="{4AD9751C-A4E6-46C4-B25A-A2DA7DA3385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CCEB9A5-5ACC-4694-B7CD-B3B2E761DD09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</dgm:t>
    </dgm:pt>
    <dgm:pt modelId="{800B3B14-CB9E-4D5A-9AB3-342D8784F94D}" type="parTrans" cxnId="{B8748FD5-AEDA-4609-98EB-08865FE4F3B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18584DC-6649-4282-9773-8511EB628631}" type="sibTrans" cxnId="{B8748FD5-AEDA-4609-98EB-08865FE4F3B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D27AAEE-3CAE-4055-BF6A-810FFB344DA5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Субвенции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22A6FBAC-1C36-4CE0-BCE7-74E8DE2EF2B0}" type="parTrans" cxnId="{61D7316D-E04B-474A-8095-4C29523D71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1F34FE0-7742-4662-8E02-6DD5C5DCD251}" type="sibTrans" cxnId="{61D7316D-E04B-474A-8095-4C29523D71A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97A2FBA-F22B-4157-8C15-9DD1AE6F10AF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Дотации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72422B7-AAAB-4D99-9B89-D767FB95FEE0}" type="parTrans" cxnId="{56AF0B4B-EED6-4BC0-88BA-D2BFA762339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6F3164-8793-41BF-906C-D0CE553D7585}" type="sibTrans" cxnId="{56AF0B4B-EED6-4BC0-88BA-D2BFA762339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18EB04E-15E1-48A1-95DD-77FAB73EB68C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Единый налог на вмененный доход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8644951-EEFE-4D67-82BF-BFE0E27203DB}" type="parTrans" cxnId="{4D2F377B-DA18-48DD-A672-DDFBE97278C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AF1A168-E8F8-4FDF-BD29-00AFBACA8F45}" type="sibTrans" cxnId="{4D2F377B-DA18-48DD-A672-DDFBE97278C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622A9DF-1749-4AA1-AB02-54EE6F643EF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8A44E6B-6C9A-413B-82DC-51A4DD13B748}" type="parTrans" cxnId="{A5BD5E75-4DA2-44EE-B474-C8A4C32DF56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6451A7E-7BAE-432D-AD7B-DFD75CF831E8}" type="sibTrans" cxnId="{A5BD5E75-4DA2-44EE-B474-C8A4C32DF56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6BC273D-3F8D-4E79-AC74-291FFEDFB7B7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D2691E5-B35A-4D99-94EC-BE76EF920460}" type="parTrans" cxnId="{9084DE7A-DD25-43C1-AD0C-7CB0B60730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C985F05-7AC3-4F5A-B670-DD717B4D41A5}" type="sibTrans" cxnId="{9084DE7A-DD25-43C1-AD0C-7CB0B60730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C8E721A-864B-491F-BC50-6AFD5EA282E5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Государственная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пошлина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4C62F9E4-5349-4E9A-B4EA-4E703CD71F29}" type="parTrans" cxnId="{CBCC2660-0656-4129-B68C-5FC445ED75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482B59A-788D-45EE-AEAF-5D506DD126C8}" type="sibTrans" cxnId="{CBCC2660-0656-4129-B68C-5FC445ED75B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34A213C-EC26-4C88-9AF7-7945B108C411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Прочие налоговые доходы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5484532-4C54-40B9-BDCF-A9F32D7589D0}" type="parTrans" cxnId="{6F1C4084-AE15-4980-8583-F9B785F31D8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66CCE1-FE21-4F4E-B687-9123051BBBF7}" type="sibTrans" cxnId="{6F1C4084-AE15-4980-8583-F9B785F31D8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8807DEE-94F5-4717-9B72-EA1F562EC750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Доходы от продажи муниципального имущества и земельных участков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B1AB6E59-78AF-431E-A45F-593D91BAD409}" type="parTrans" cxnId="{E9E51A0E-F125-4735-AACC-A281843593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C79EF44-9F8C-4DE3-AAF7-EAF36BBC05DB}" type="sibTrans" cxnId="{E9E51A0E-F125-4735-AACC-A281843593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D1850AC-5E03-457C-8271-7C91EE32FBF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Штрафы за нарушение законодательства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BF9F69A-D3B1-4B2F-8725-04A25CC1997C}" type="parTrans" cxnId="{E676CE3A-4C7E-4058-800B-70F7B28B58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B7A0D71-1696-4DF6-88B4-8E5CBAA4A694}" type="sibTrans" cxnId="{E676CE3A-4C7E-4058-800B-70F7B28B58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71B1B3F-1661-488F-85FB-CB60660D9982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F23C8593-60D5-4F05-887D-677BDF04AB45}" type="parTrans" cxnId="{9118B628-6654-4F42-A90F-E2C5FB6F6CF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B21D7A1-DBA2-46E0-A977-F827BD603FBE}" type="sibTrans" cxnId="{9118B628-6654-4F42-A90F-E2C5FB6F6CF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B88A15-95E5-418F-A93E-568E19CC993B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Субсидии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0964267-C2DF-44A3-85B0-7C34EF8029E5}" type="parTrans" cxnId="{9EB85AF3-BBCD-48A3-AAA0-7115751AF2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2A37F3-3BAF-469D-B87C-FA90DC335499}" type="sibTrans" cxnId="{9EB85AF3-BBCD-48A3-AAA0-7115751AF2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787F1EE-9C98-4FA4-BDDA-92B602A96B58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</dgm:t>
    </dgm:pt>
    <dgm:pt modelId="{AE1348C4-82A5-4EDE-92D7-B721DB658A67}" type="parTrans" cxnId="{62CA44FE-DF77-4623-AC3D-8BE2796136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03D1AB0-AC14-40CC-A1E0-4943E7B1EAAC}" type="sibTrans" cxnId="{62CA44FE-DF77-4623-AC3D-8BE2796136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8735560-3C7D-41AC-B95F-55C9201CEA0C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Безвозмездные поступления от физических и юридических лиц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5F06582-FD15-4914-AA63-B33B5C29AE45}" type="parTrans" cxnId="{D2055F0C-A6D0-479B-93B9-2D6D1BD6217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8F0E4C1-117D-4FA1-B226-3134D2A0A0FA}" type="sibTrans" cxnId="{D2055F0C-A6D0-479B-93B9-2D6D1BD6217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BA8B443-40DB-4F5A-9540-6917B421BBFA}" type="pres">
      <dgm:prSet presAssocID="{A1F21D62-B15A-46E5-8F05-1BEDBECBF30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F76D11E-3F6E-4701-A984-A011FEB7613F}" type="pres">
      <dgm:prSet presAssocID="{ECEE8E0C-1D6F-48E1-B837-E23293501D24}" presName="root" presStyleCnt="0"/>
      <dgm:spPr/>
      <dgm:t>
        <a:bodyPr/>
        <a:lstStyle/>
        <a:p>
          <a:endParaRPr lang="ru-RU"/>
        </a:p>
      </dgm:t>
    </dgm:pt>
    <dgm:pt modelId="{DB2EA868-9055-49A8-A902-FD79A7AA495D}" type="pres">
      <dgm:prSet presAssocID="{ECEE8E0C-1D6F-48E1-B837-E23293501D24}" presName="rootComposite" presStyleCnt="0"/>
      <dgm:spPr/>
      <dgm:t>
        <a:bodyPr/>
        <a:lstStyle/>
        <a:p>
          <a:endParaRPr lang="ru-RU"/>
        </a:p>
      </dgm:t>
    </dgm:pt>
    <dgm:pt modelId="{4A0ECF4D-057D-422C-8197-FBC6DCE97E6D}" type="pres">
      <dgm:prSet presAssocID="{ECEE8E0C-1D6F-48E1-B837-E23293501D24}" presName="rootText" presStyleLbl="node1" presStyleIdx="0" presStyleCnt="3" custScaleX="728451" custScaleY="423872"/>
      <dgm:spPr/>
      <dgm:t>
        <a:bodyPr/>
        <a:lstStyle/>
        <a:p>
          <a:endParaRPr lang="ru-RU"/>
        </a:p>
      </dgm:t>
    </dgm:pt>
    <dgm:pt modelId="{4FC6DD9E-2CBB-4040-A0E0-86FA78F808DD}" type="pres">
      <dgm:prSet presAssocID="{ECEE8E0C-1D6F-48E1-B837-E23293501D24}" presName="rootConnector" presStyleLbl="node1" presStyleIdx="0" presStyleCnt="3"/>
      <dgm:spPr/>
      <dgm:t>
        <a:bodyPr/>
        <a:lstStyle/>
        <a:p>
          <a:endParaRPr lang="ru-RU"/>
        </a:p>
      </dgm:t>
    </dgm:pt>
    <dgm:pt modelId="{1CF93913-5C8F-4DC6-A79F-1C70547CE26D}" type="pres">
      <dgm:prSet presAssocID="{ECEE8E0C-1D6F-48E1-B837-E23293501D24}" presName="childShape" presStyleCnt="0"/>
      <dgm:spPr/>
      <dgm:t>
        <a:bodyPr/>
        <a:lstStyle/>
        <a:p>
          <a:endParaRPr lang="ru-RU"/>
        </a:p>
      </dgm:t>
    </dgm:pt>
    <dgm:pt modelId="{708BC166-41A5-452E-BD76-1C78DDFDA4C2}" type="pres">
      <dgm:prSet presAssocID="{7D9C1F24-57EA-465C-B2B6-F616E03CEBD1}" presName="Name13" presStyleLbl="parChTrans1D2" presStyleIdx="0" presStyleCnt="17"/>
      <dgm:spPr/>
      <dgm:t>
        <a:bodyPr/>
        <a:lstStyle/>
        <a:p>
          <a:endParaRPr lang="ru-RU"/>
        </a:p>
      </dgm:t>
    </dgm:pt>
    <dgm:pt modelId="{B1314617-083F-4A28-BB59-AA2A724B7CD5}" type="pres">
      <dgm:prSet presAssocID="{28232371-BD05-40D1-A329-73F1FEBED9F9}" presName="childText" presStyleLbl="bgAcc1" presStyleIdx="0" presStyleCnt="17" custScaleX="771991" custScaleY="341729" custLinFactNeighborX="5870" custLinFactNeighborY="3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88350-B06B-4580-BCB7-37F95E440D80}" type="pres">
      <dgm:prSet presAssocID="{3AEDF467-6A9D-44EB-9894-D0D86F84879C}" presName="Name13" presStyleLbl="parChTrans1D2" presStyleIdx="1" presStyleCnt="17"/>
      <dgm:spPr/>
      <dgm:t>
        <a:bodyPr/>
        <a:lstStyle/>
        <a:p>
          <a:endParaRPr lang="ru-RU"/>
        </a:p>
      </dgm:t>
    </dgm:pt>
    <dgm:pt modelId="{52B70962-9673-4081-A73C-8C47CFA9B8D5}" type="pres">
      <dgm:prSet presAssocID="{9E4FAF2C-3495-4031-8AD8-1BFA23C5D6F1}" presName="childText" presStyleLbl="bgAcc1" presStyleIdx="1" presStyleCnt="17" custScaleX="771991" custScaleY="341729" custLinFactNeighborX="5870" custLinFactNeighborY="3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9ED0A-EA0B-4265-B225-4A01E8B25E1D}" type="pres">
      <dgm:prSet presAssocID="{B8644951-EEFE-4D67-82BF-BFE0E27203DB}" presName="Name13" presStyleLbl="parChTrans1D2" presStyleIdx="2" presStyleCnt="17"/>
      <dgm:spPr/>
      <dgm:t>
        <a:bodyPr/>
        <a:lstStyle/>
        <a:p>
          <a:endParaRPr lang="ru-RU"/>
        </a:p>
      </dgm:t>
    </dgm:pt>
    <dgm:pt modelId="{D4B12C67-F6A0-4C54-8469-C95C68B6370F}" type="pres">
      <dgm:prSet presAssocID="{B18EB04E-15E1-48A1-95DD-77FAB73EB68C}" presName="childText" presStyleLbl="bgAcc1" presStyleIdx="2" presStyleCnt="17" custScaleX="771991" custScaleY="341729" custLinFactNeighborX="5870" custLinFactNeighborY="3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D1864-D7DB-4828-A7B4-3A3A9748DCAF}" type="pres">
      <dgm:prSet presAssocID="{98A44E6B-6C9A-413B-82DC-51A4DD13B748}" presName="Name13" presStyleLbl="parChTrans1D2" presStyleIdx="3" presStyleCnt="17"/>
      <dgm:spPr/>
      <dgm:t>
        <a:bodyPr/>
        <a:lstStyle/>
        <a:p>
          <a:endParaRPr lang="ru-RU"/>
        </a:p>
      </dgm:t>
    </dgm:pt>
    <dgm:pt modelId="{7C505F7D-0251-47D0-9CCE-B50E595E58E5}" type="pres">
      <dgm:prSet presAssocID="{6622A9DF-1749-4AA1-AB02-54EE6F643EF8}" presName="childText" presStyleLbl="bgAcc1" presStyleIdx="3" presStyleCnt="17" custScaleX="771991" custScaleY="341729" custLinFactNeighborX="5870" custLinFactNeighborY="3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45A0E3-5405-4C95-BEA8-6718EAAD029C}" type="pres">
      <dgm:prSet presAssocID="{5D2691E5-B35A-4D99-94EC-BE76EF920460}" presName="Name13" presStyleLbl="parChTrans1D2" presStyleIdx="4" presStyleCnt="17"/>
      <dgm:spPr/>
      <dgm:t>
        <a:bodyPr/>
        <a:lstStyle/>
        <a:p>
          <a:endParaRPr lang="ru-RU"/>
        </a:p>
      </dgm:t>
    </dgm:pt>
    <dgm:pt modelId="{EE001A94-158B-4E27-8ADA-251F45D4738C}" type="pres">
      <dgm:prSet presAssocID="{A6BC273D-3F8D-4E79-AC74-291FFEDFB7B7}" presName="childText" presStyleLbl="bgAcc1" presStyleIdx="4" presStyleCnt="17" custScaleX="771991" custScaleY="341729" custLinFactNeighborX="5870" custLinFactNeighborY="3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4368F-0465-47D1-BA6D-B8A2B69C7CBF}" type="pres">
      <dgm:prSet presAssocID="{4C62F9E4-5349-4E9A-B4EA-4E703CD71F29}" presName="Name13" presStyleLbl="parChTrans1D2" presStyleIdx="5" presStyleCnt="17"/>
      <dgm:spPr/>
      <dgm:t>
        <a:bodyPr/>
        <a:lstStyle/>
        <a:p>
          <a:endParaRPr lang="ru-RU"/>
        </a:p>
      </dgm:t>
    </dgm:pt>
    <dgm:pt modelId="{87E1A214-4020-4EAD-A2B0-2E7B68F327F0}" type="pres">
      <dgm:prSet presAssocID="{3C8E721A-864B-491F-BC50-6AFD5EA282E5}" presName="childText" presStyleLbl="bgAcc1" presStyleIdx="5" presStyleCnt="17" custScaleX="771991" custScaleY="341729" custLinFactNeighborX="5870" custLinFactNeighborY="42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0F5A73-AE42-43F5-8675-80B6499A6384}" type="pres">
      <dgm:prSet presAssocID="{75484532-4C54-40B9-BDCF-A9F32D7589D0}" presName="Name13" presStyleLbl="parChTrans1D2" presStyleIdx="6" presStyleCnt="17"/>
      <dgm:spPr/>
      <dgm:t>
        <a:bodyPr/>
        <a:lstStyle/>
        <a:p>
          <a:endParaRPr lang="ru-RU"/>
        </a:p>
      </dgm:t>
    </dgm:pt>
    <dgm:pt modelId="{78EA42BB-4674-468C-BB0C-8C810B812DC7}" type="pres">
      <dgm:prSet presAssocID="{234A213C-EC26-4C88-9AF7-7945B108C411}" presName="childText" presStyleLbl="bgAcc1" presStyleIdx="6" presStyleCnt="17" custScaleX="771991" custScaleY="341729" custLinFactNeighborX="5870" custLinFactNeighborY="54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E82E8-28B8-4F25-B6AF-EFCBFC8C45CB}" type="pres">
      <dgm:prSet presAssocID="{F2A0790A-218A-46CE-BB53-BFD29960DAB8}" presName="root" presStyleCnt="0"/>
      <dgm:spPr/>
      <dgm:t>
        <a:bodyPr/>
        <a:lstStyle/>
        <a:p>
          <a:endParaRPr lang="ru-RU"/>
        </a:p>
      </dgm:t>
    </dgm:pt>
    <dgm:pt modelId="{CA27D2C4-FFF9-4DAE-9548-0EEE30F305B1}" type="pres">
      <dgm:prSet presAssocID="{F2A0790A-218A-46CE-BB53-BFD29960DAB8}" presName="rootComposite" presStyleCnt="0"/>
      <dgm:spPr/>
      <dgm:t>
        <a:bodyPr/>
        <a:lstStyle/>
        <a:p>
          <a:endParaRPr lang="ru-RU"/>
        </a:p>
      </dgm:t>
    </dgm:pt>
    <dgm:pt modelId="{A67AE1E8-7068-4606-BBE8-C240CCB801DF}" type="pres">
      <dgm:prSet presAssocID="{F2A0790A-218A-46CE-BB53-BFD29960DAB8}" presName="rootText" presStyleLbl="node1" presStyleIdx="1" presStyleCnt="3" custScaleX="728451" custScaleY="423872"/>
      <dgm:spPr/>
      <dgm:t>
        <a:bodyPr/>
        <a:lstStyle/>
        <a:p>
          <a:endParaRPr lang="ru-RU"/>
        </a:p>
      </dgm:t>
    </dgm:pt>
    <dgm:pt modelId="{75C87C56-C800-46E3-9167-7C3146E9D3D3}" type="pres">
      <dgm:prSet presAssocID="{F2A0790A-218A-46CE-BB53-BFD29960DAB8}" presName="rootConnector" presStyleLbl="node1" presStyleIdx="1" presStyleCnt="3"/>
      <dgm:spPr/>
      <dgm:t>
        <a:bodyPr/>
        <a:lstStyle/>
        <a:p>
          <a:endParaRPr lang="ru-RU"/>
        </a:p>
      </dgm:t>
    </dgm:pt>
    <dgm:pt modelId="{F8CC2390-21E8-4B8E-967C-0201E875C695}" type="pres">
      <dgm:prSet presAssocID="{F2A0790A-218A-46CE-BB53-BFD29960DAB8}" presName="childShape" presStyleCnt="0"/>
      <dgm:spPr/>
      <dgm:t>
        <a:bodyPr/>
        <a:lstStyle/>
        <a:p>
          <a:endParaRPr lang="ru-RU"/>
        </a:p>
      </dgm:t>
    </dgm:pt>
    <dgm:pt modelId="{046D9AE7-BEEE-4448-BC3C-B1986521729C}" type="pres">
      <dgm:prSet presAssocID="{65F03675-C8BC-4EF3-B014-910F33976B02}" presName="Name13" presStyleLbl="parChTrans1D2" presStyleIdx="7" presStyleCnt="17"/>
      <dgm:spPr/>
      <dgm:t>
        <a:bodyPr/>
        <a:lstStyle/>
        <a:p>
          <a:endParaRPr lang="ru-RU"/>
        </a:p>
      </dgm:t>
    </dgm:pt>
    <dgm:pt modelId="{936C3E32-27A3-4688-867B-14F4470297F0}" type="pres">
      <dgm:prSet presAssocID="{369800E4-1E41-4C50-AFF9-2FAAA99822EF}" presName="childText" presStyleLbl="bgAcc1" presStyleIdx="7" presStyleCnt="17" custScaleX="771991" custScaleY="700824" custLinFactNeighborX="-12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DEDCA-5139-4C9E-80EB-CF68C8D76FEA}" type="pres">
      <dgm:prSet presAssocID="{B1AB6E59-78AF-431E-A45F-593D91BAD409}" presName="Name13" presStyleLbl="parChTrans1D2" presStyleIdx="8" presStyleCnt="17"/>
      <dgm:spPr/>
      <dgm:t>
        <a:bodyPr/>
        <a:lstStyle/>
        <a:p>
          <a:endParaRPr lang="ru-RU"/>
        </a:p>
      </dgm:t>
    </dgm:pt>
    <dgm:pt modelId="{E55EC65D-2A0E-419F-9BD2-DA124865E24A}" type="pres">
      <dgm:prSet presAssocID="{18807DEE-94F5-4717-9B72-EA1F562EC750}" presName="childText" presStyleLbl="bgAcc1" presStyleIdx="8" presStyleCnt="17" custScaleX="771991" custScaleY="452246" custLinFactNeighborX="-12781" custLinFactNeighborY="17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99920F-65F1-4861-A966-F3049DA15C12}" type="pres">
      <dgm:prSet presAssocID="{9362121A-089B-40D8-B4DB-444C43D289AC}" presName="Name13" presStyleLbl="parChTrans1D2" presStyleIdx="9" presStyleCnt="17"/>
      <dgm:spPr/>
      <dgm:t>
        <a:bodyPr/>
        <a:lstStyle/>
        <a:p>
          <a:endParaRPr lang="ru-RU"/>
        </a:p>
      </dgm:t>
    </dgm:pt>
    <dgm:pt modelId="{3C526CD9-D24B-4A8C-8C86-5D48470A50C9}" type="pres">
      <dgm:prSet presAssocID="{47342E4D-12F8-4627-B652-3287ABD483AB}" presName="childText" presStyleLbl="bgAcc1" presStyleIdx="9" presStyleCnt="17" custScaleX="771991" custScaleY="452246" custLinFactNeighborX="-12781" custLinFactNeighborY="32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9E22E-19D0-43D4-9FB5-E1C4236D6075}" type="pres">
      <dgm:prSet presAssocID="{3BF9F69A-D3B1-4B2F-8725-04A25CC1997C}" presName="Name13" presStyleLbl="parChTrans1D2" presStyleIdx="10" presStyleCnt="17"/>
      <dgm:spPr/>
      <dgm:t>
        <a:bodyPr/>
        <a:lstStyle/>
        <a:p>
          <a:endParaRPr lang="ru-RU"/>
        </a:p>
      </dgm:t>
    </dgm:pt>
    <dgm:pt modelId="{3708BB25-CEC3-44E0-8C2D-710C8A253997}" type="pres">
      <dgm:prSet presAssocID="{0D1850AC-5E03-457C-8271-7C91EE32FBF8}" presName="childText" presStyleLbl="bgAcc1" presStyleIdx="10" presStyleCnt="17" custScaleX="771991" custScaleY="325513" custLinFactNeighborX="-12781" custLinFactNeighborY="48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3980D-9DFC-4445-B01C-4D43AB982CEA}" type="pres">
      <dgm:prSet presAssocID="{F23C8593-60D5-4F05-887D-677BDF04AB45}" presName="Name13" presStyleLbl="parChTrans1D2" presStyleIdx="11" presStyleCnt="17"/>
      <dgm:spPr/>
      <dgm:t>
        <a:bodyPr/>
        <a:lstStyle/>
        <a:p>
          <a:endParaRPr lang="ru-RU"/>
        </a:p>
      </dgm:t>
    </dgm:pt>
    <dgm:pt modelId="{2620B4C9-85FE-4B28-8A27-27F72F43896A}" type="pres">
      <dgm:prSet presAssocID="{A71B1B3F-1661-488F-85FB-CB60660D9982}" presName="childText" presStyleLbl="bgAcc1" presStyleIdx="11" presStyleCnt="17" custScaleX="771991" custScaleY="340866" custLinFactNeighborX="-12781" custLinFactNeighborY="7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35E30-035E-414A-9416-D9E746A83CD5}" type="pres">
      <dgm:prSet presAssocID="{5CCEB9A5-5ACC-4694-B7CD-B3B2E761DD09}" presName="root" presStyleCnt="0"/>
      <dgm:spPr/>
      <dgm:t>
        <a:bodyPr/>
        <a:lstStyle/>
        <a:p>
          <a:endParaRPr lang="ru-RU"/>
        </a:p>
      </dgm:t>
    </dgm:pt>
    <dgm:pt modelId="{987418A5-860F-4817-8A65-FCC7AE846B89}" type="pres">
      <dgm:prSet presAssocID="{5CCEB9A5-5ACC-4694-B7CD-B3B2E761DD09}" presName="rootComposite" presStyleCnt="0"/>
      <dgm:spPr/>
      <dgm:t>
        <a:bodyPr/>
        <a:lstStyle/>
        <a:p>
          <a:endParaRPr lang="ru-RU"/>
        </a:p>
      </dgm:t>
    </dgm:pt>
    <dgm:pt modelId="{E3340E4B-C4D5-4049-905C-3751C6DBB90D}" type="pres">
      <dgm:prSet presAssocID="{5CCEB9A5-5ACC-4694-B7CD-B3B2E761DD09}" presName="rootText" presStyleLbl="node1" presStyleIdx="2" presStyleCnt="3" custScaleX="728451" custScaleY="423872"/>
      <dgm:spPr/>
      <dgm:t>
        <a:bodyPr/>
        <a:lstStyle/>
        <a:p>
          <a:endParaRPr lang="ru-RU"/>
        </a:p>
      </dgm:t>
    </dgm:pt>
    <dgm:pt modelId="{A486A138-11C0-48EA-8630-A83A830F316E}" type="pres">
      <dgm:prSet presAssocID="{5CCEB9A5-5ACC-4694-B7CD-B3B2E761DD09}" presName="rootConnector" presStyleLbl="node1" presStyleIdx="2" presStyleCnt="3"/>
      <dgm:spPr/>
      <dgm:t>
        <a:bodyPr/>
        <a:lstStyle/>
        <a:p>
          <a:endParaRPr lang="ru-RU"/>
        </a:p>
      </dgm:t>
    </dgm:pt>
    <dgm:pt modelId="{22761935-5E14-4176-A0D6-0EA0348A208E}" type="pres">
      <dgm:prSet presAssocID="{5CCEB9A5-5ACC-4694-B7CD-B3B2E761DD09}" presName="childShape" presStyleCnt="0"/>
      <dgm:spPr/>
      <dgm:t>
        <a:bodyPr/>
        <a:lstStyle/>
        <a:p>
          <a:endParaRPr lang="ru-RU"/>
        </a:p>
      </dgm:t>
    </dgm:pt>
    <dgm:pt modelId="{8DF15A7F-CE1D-48F9-9F5A-A58B3933B4A9}" type="pres">
      <dgm:prSet presAssocID="{B72422B7-AAAB-4D99-9B89-D767FB95FEE0}" presName="Name13" presStyleLbl="parChTrans1D2" presStyleIdx="12" presStyleCnt="17"/>
      <dgm:spPr/>
      <dgm:t>
        <a:bodyPr/>
        <a:lstStyle/>
        <a:p>
          <a:endParaRPr lang="ru-RU"/>
        </a:p>
      </dgm:t>
    </dgm:pt>
    <dgm:pt modelId="{434C04FE-F2FB-4009-8282-E062FC8478F0}" type="pres">
      <dgm:prSet presAssocID="{697A2FBA-F22B-4157-8C15-9DD1AE6F10AF}" presName="childText" presStyleLbl="bgAcc1" presStyleIdx="12" presStyleCnt="17" custScaleX="771991" custScaleY="298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3CE9B-227C-4DB3-AB53-16D4A59241E0}" type="pres">
      <dgm:prSet presAssocID="{C0964267-C2DF-44A3-85B0-7C34EF8029E5}" presName="Name13" presStyleLbl="parChTrans1D2" presStyleIdx="13" presStyleCnt="17"/>
      <dgm:spPr/>
      <dgm:t>
        <a:bodyPr/>
        <a:lstStyle/>
        <a:p>
          <a:endParaRPr lang="ru-RU"/>
        </a:p>
      </dgm:t>
    </dgm:pt>
    <dgm:pt modelId="{7B6437E2-4FBE-431B-BA93-87F0D179EF21}" type="pres">
      <dgm:prSet presAssocID="{36B88A15-95E5-418F-A93E-568E19CC993B}" presName="childText" presStyleLbl="bgAcc1" presStyleIdx="13" presStyleCnt="17" custScaleX="771991" custScaleY="298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1E30E7-4FE1-4D09-91D5-9CBD84A51980}" type="pres">
      <dgm:prSet presAssocID="{22A6FBAC-1C36-4CE0-BCE7-74E8DE2EF2B0}" presName="Name13" presStyleLbl="parChTrans1D2" presStyleIdx="14" presStyleCnt="17"/>
      <dgm:spPr/>
      <dgm:t>
        <a:bodyPr/>
        <a:lstStyle/>
        <a:p>
          <a:endParaRPr lang="ru-RU"/>
        </a:p>
      </dgm:t>
    </dgm:pt>
    <dgm:pt modelId="{5603E3D7-51FE-46C2-B8AD-5F409DD04539}" type="pres">
      <dgm:prSet presAssocID="{6D27AAEE-3CAE-4055-BF6A-810FFB344DA5}" presName="childText" presStyleLbl="bgAcc1" presStyleIdx="14" presStyleCnt="17" custScaleX="771991" custScaleY="298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395AF-D774-4643-A2DE-86DAD0AB8BEE}" type="pres">
      <dgm:prSet presAssocID="{C5F06582-FD15-4914-AA63-B33B5C29AE45}" presName="Name13" presStyleLbl="parChTrans1D2" presStyleIdx="15" presStyleCnt="17"/>
      <dgm:spPr/>
      <dgm:t>
        <a:bodyPr/>
        <a:lstStyle/>
        <a:p>
          <a:endParaRPr lang="ru-RU"/>
        </a:p>
      </dgm:t>
    </dgm:pt>
    <dgm:pt modelId="{FE1EF2A8-C8EF-4C24-BD9E-386A82C4D741}" type="pres">
      <dgm:prSet presAssocID="{98735560-3C7D-41AC-B95F-55C9201CEA0C}" presName="childText" presStyleLbl="bgAcc1" presStyleIdx="15" presStyleCnt="17" custScaleX="771991" custScaleY="470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82260-68C5-4749-BCFD-73612B5762FF}" type="pres">
      <dgm:prSet presAssocID="{AE1348C4-82A5-4EDE-92D7-B721DB658A67}" presName="Name13" presStyleLbl="parChTrans1D2" presStyleIdx="16" presStyleCnt="17"/>
      <dgm:spPr/>
      <dgm:t>
        <a:bodyPr/>
        <a:lstStyle/>
        <a:p>
          <a:endParaRPr lang="ru-RU"/>
        </a:p>
      </dgm:t>
    </dgm:pt>
    <dgm:pt modelId="{16AED26D-0C0E-4DA0-A8DF-69B464ED06D8}" type="pres">
      <dgm:prSet presAssocID="{8787F1EE-9C98-4FA4-BDDA-92B602A96B58}" presName="childText" presStyleLbl="bgAcc1" presStyleIdx="16" presStyleCnt="17" custScaleX="771991" custScaleY="359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354EA6-A296-4EDD-A069-578A2CA8AF53}" type="presOf" srcId="{B72422B7-AAAB-4D99-9B89-D767FB95FEE0}" destId="{8DF15A7F-CE1D-48F9-9F5A-A58B3933B4A9}" srcOrd="0" destOrd="0" presId="urn:microsoft.com/office/officeart/2005/8/layout/hierarchy3"/>
    <dgm:cxn modelId="{8683C1BA-D57E-4EF2-9A56-14F159E36DFD}" type="presOf" srcId="{C5F06582-FD15-4914-AA63-B33B5C29AE45}" destId="{91C395AF-D774-4643-A2DE-86DAD0AB8BEE}" srcOrd="0" destOrd="0" presId="urn:microsoft.com/office/officeart/2005/8/layout/hierarchy3"/>
    <dgm:cxn modelId="{9118B628-6654-4F42-A90F-E2C5FB6F6CFA}" srcId="{F2A0790A-218A-46CE-BB53-BFD29960DAB8}" destId="{A71B1B3F-1661-488F-85FB-CB60660D9982}" srcOrd="4" destOrd="0" parTransId="{F23C8593-60D5-4F05-887D-677BDF04AB45}" sibTransId="{7B21D7A1-DBA2-46E0-A977-F827BD603FBE}"/>
    <dgm:cxn modelId="{9EB85AF3-BBCD-48A3-AAA0-7115751AF2C3}" srcId="{5CCEB9A5-5ACC-4694-B7CD-B3B2E761DD09}" destId="{36B88A15-95E5-418F-A93E-568E19CC993B}" srcOrd="1" destOrd="0" parTransId="{C0964267-C2DF-44A3-85B0-7C34EF8029E5}" sibTransId="{C42A37F3-3BAF-469D-B87C-FA90DC335499}"/>
    <dgm:cxn modelId="{9B68E2BC-3A65-4962-A40C-CA200B8508CF}" type="presOf" srcId="{369800E4-1E41-4C50-AFF9-2FAAA99822EF}" destId="{936C3E32-27A3-4688-867B-14F4470297F0}" srcOrd="0" destOrd="0" presId="urn:microsoft.com/office/officeart/2005/8/layout/hierarchy3"/>
    <dgm:cxn modelId="{2F22B599-DC85-417E-8382-F94CB7F7FD6D}" type="presOf" srcId="{5D2691E5-B35A-4D99-94EC-BE76EF920460}" destId="{EB45A0E3-5405-4C95-BEA8-6718EAAD029C}" srcOrd="0" destOrd="0" presId="urn:microsoft.com/office/officeart/2005/8/layout/hierarchy3"/>
    <dgm:cxn modelId="{D9657BA7-3927-488C-99E6-79F7F75F872B}" type="presOf" srcId="{F2A0790A-218A-46CE-BB53-BFD29960DAB8}" destId="{A67AE1E8-7068-4606-BBE8-C240CCB801DF}" srcOrd="0" destOrd="0" presId="urn:microsoft.com/office/officeart/2005/8/layout/hierarchy3"/>
    <dgm:cxn modelId="{92C64C3F-E41E-465F-B5D0-AC632C4775AD}" type="presOf" srcId="{4C62F9E4-5349-4E9A-B4EA-4E703CD71F29}" destId="{B1C4368F-0465-47D1-BA6D-B8A2B69C7CBF}" srcOrd="0" destOrd="0" presId="urn:microsoft.com/office/officeart/2005/8/layout/hierarchy3"/>
    <dgm:cxn modelId="{E96427D8-1421-4584-95BF-25416028A5AD}" type="presOf" srcId="{A71B1B3F-1661-488F-85FB-CB60660D9982}" destId="{2620B4C9-85FE-4B28-8A27-27F72F43896A}" srcOrd="0" destOrd="0" presId="urn:microsoft.com/office/officeart/2005/8/layout/hierarchy3"/>
    <dgm:cxn modelId="{F77F46BE-BD52-4363-80D6-28DFE254E233}" type="presOf" srcId="{65F03675-C8BC-4EF3-B014-910F33976B02}" destId="{046D9AE7-BEEE-4448-BC3C-B1986521729C}" srcOrd="0" destOrd="0" presId="urn:microsoft.com/office/officeart/2005/8/layout/hierarchy3"/>
    <dgm:cxn modelId="{4D2F377B-DA18-48DD-A672-DDFBE97278C2}" srcId="{ECEE8E0C-1D6F-48E1-B837-E23293501D24}" destId="{B18EB04E-15E1-48A1-95DD-77FAB73EB68C}" srcOrd="2" destOrd="0" parTransId="{B8644951-EEFE-4D67-82BF-BFE0E27203DB}" sibTransId="{8AF1A168-E8F8-4FDF-BD29-00AFBACA8F45}"/>
    <dgm:cxn modelId="{B8748FD5-AEDA-4609-98EB-08865FE4F3B9}" srcId="{A1F21D62-B15A-46E5-8F05-1BEDBECBF309}" destId="{5CCEB9A5-5ACC-4694-B7CD-B3B2E761DD09}" srcOrd="2" destOrd="0" parTransId="{800B3B14-CB9E-4D5A-9AB3-342D8784F94D}" sibTransId="{118584DC-6649-4282-9773-8511EB628631}"/>
    <dgm:cxn modelId="{0BD0CCDF-908F-423D-8B55-00B63A658D1E}" type="presOf" srcId="{A1F21D62-B15A-46E5-8F05-1BEDBECBF309}" destId="{6BA8B443-40DB-4F5A-9540-6917B421BBFA}" srcOrd="0" destOrd="0" presId="urn:microsoft.com/office/officeart/2005/8/layout/hierarchy3"/>
    <dgm:cxn modelId="{5F5D81A2-9853-4453-AAB8-B24CF38A187C}" type="presOf" srcId="{18807DEE-94F5-4717-9B72-EA1F562EC750}" destId="{E55EC65D-2A0E-419F-9BD2-DA124865E24A}" srcOrd="0" destOrd="0" presId="urn:microsoft.com/office/officeart/2005/8/layout/hierarchy3"/>
    <dgm:cxn modelId="{354894AB-8A99-4881-9912-1BD2660A75F8}" type="presOf" srcId="{47342E4D-12F8-4627-B652-3287ABD483AB}" destId="{3C526CD9-D24B-4A8C-8C86-5D48470A50C9}" srcOrd="0" destOrd="0" presId="urn:microsoft.com/office/officeart/2005/8/layout/hierarchy3"/>
    <dgm:cxn modelId="{31A84F54-033D-42C6-90E0-A425EE633CBA}" type="presOf" srcId="{5CCEB9A5-5ACC-4694-B7CD-B3B2E761DD09}" destId="{E3340E4B-C4D5-4049-905C-3751C6DBB90D}" srcOrd="0" destOrd="0" presId="urn:microsoft.com/office/officeart/2005/8/layout/hierarchy3"/>
    <dgm:cxn modelId="{6E7792A7-0DEE-48B5-8547-F7D2EE52FE61}" type="presOf" srcId="{9362121A-089B-40D8-B4DB-444C43D289AC}" destId="{2999920F-65F1-4861-A966-F3049DA15C12}" srcOrd="0" destOrd="0" presId="urn:microsoft.com/office/officeart/2005/8/layout/hierarchy3"/>
    <dgm:cxn modelId="{B67D5150-8D47-41E0-BEB9-A92FACF59479}" type="presOf" srcId="{AE1348C4-82A5-4EDE-92D7-B721DB658A67}" destId="{37382260-68C5-4749-BCFD-73612B5762FF}" srcOrd="0" destOrd="0" presId="urn:microsoft.com/office/officeart/2005/8/layout/hierarchy3"/>
    <dgm:cxn modelId="{A702641F-2841-41B2-BE9D-5170D8913B39}" type="presOf" srcId="{5CCEB9A5-5ACC-4694-B7CD-B3B2E761DD09}" destId="{A486A138-11C0-48EA-8630-A83A830F316E}" srcOrd="1" destOrd="0" presId="urn:microsoft.com/office/officeart/2005/8/layout/hierarchy3"/>
    <dgm:cxn modelId="{CEF68ABF-F650-4C1A-8750-52EC89A08EEB}" srcId="{F2A0790A-218A-46CE-BB53-BFD29960DAB8}" destId="{369800E4-1E41-4C50-AFF9-2FAAA99822EF}" srcOrd="0" destOrd="0" parTransId="{65F03675-C8BC-4EF3-B014-910F33976B02}" sibTransId="{63E46FE3-CDB4-4CBE-9076-12D4FA769728}"/>
    <dgm:cxn modelId="{E9E51A0E-F125-4735-AACC-A28184359376}" srcId="{F2A0790A-218A-46CE-BB53-BFD29960DAB8}" destId="{18807DEE-94F5-4717-9B72-EA1F562EC750}" srcOrd="1" destOrd="0" parTransId="{B1AB6E59-78AF-431E-A45F-593D91BAD409}" sibTransId="{AC79EF44-9F8C-4DE3-AAF7-EAF36BBC05DB}"/>
    <dgm:cxn modelId="{7AFC94BC-2C0F-407C-B4BD-F03EC60F0770}" type="presOf" srcId="{A6BC273D-3F8D-4E79-AC74-291FFEDFB7B7}" destId="{EE001A94-158B-4E27-8ADA-251F45D4738C}" srcOrd="0" destOrd="0" presId="urn:microsoft.com/office/officeart/2005/8/layout/hierarchy3"/>
    <dgm:cxn modelId="{46AC88BB-A587-44D0-93A6-48E858D10676}" type="presOf" srcId="{F2A0790A-218A-46CE-BB53-BFD29960DAB8}" destId="{75C87C56-C800-46E3-9167-7C3146E9D3D3}" srcOrd="1" destOrd="0" presId="urn:microsoft.com/office/officeart/2005/8/layout/hierarchy3"/>
    <dgm:cxn modelId="{BB9360C3-B670-439A-99CC-90474378BAFF}" srcId="{A1F21D62-B15A-46E5-8F05-1BEDBECBF309}" destId="{F2A0790A-218A-46CE-BB53-BFD29960DAB8}" srcOrd="1" destOrd="0" parTransId="{24AE2BEC-9C26-4EB4-A15F-AB56FB993431}" sibTransId="{B1694DC4-106A-44EE-B4CC-F8EA6A589D17}"/>
    <dgm:cxn modelId="{B1B372F3-B144-4D53-A70A-D73F6F7553EE}" type="presOf" srcId="{22A6FBAC-1C36-4CE0-BCE7-74E8DE2EF2B0}" destId="{521E30E7-4FE1-4D09-91D5-9CBD84A51980}" srcOrd="0" destOrd="0" presId="urn:microsoft.com/office/officeart/2005/8/layout/hierarchy3"/>
    <dgm:cxn modelId="{61D7316D-E04B-474A-8095-4C29523D71A3}" srcId="{5CCEB9A5-5ACC-4694-B7CD-B3B2E761DD09}" destId="{6D27AAEE-3CAE-4055-BF6A-810FFB344DA5}" srcOrd="2" destOrd="0" parTransId="{22A6FBAC-1C36-4CE0-BCE7-74E8DE2EF2B0}" sibTransId="{41F34FE0-7742-4662-8E02-6DD5C5DCD251}"/>
    <dgm:cxn modelId="{F4B2E27C-A991-4F61-90FF-EA47C833AF14}" type="presOf" srcId="{28232371-BD05-40D1-A329-73F1FEBED9F9}" destId="{B1314617-083F-4A28-BB59-AA2A724B7CD5}" srcOrd="0" destOrd="0" presId="urn:microsoft.com/office/officeart/2005/8/layout/hierarchy3"/>
    <dgm:cxn modelId="{ED071C76-F392-4465-9FC6-4366A980242E}" type="presOf" srcId="{F23C8593-60D5-4F05-887D-677BDF04AB45}" destId="{5C73980D-9DFC-4445-B01C-4D43AB982CEA}" srcOrd="0" destOrd="0" presId="urn:microsoft.com/office/officeart/2005/8/layout/hierarchy3"/>
    <dgm:cxn modelId="{454682F4-C172-4172-A39B-8584BF695A09}" type="presOf" srcId="{98A44E6B-6C9A-413B-82DC-51A4DD13B748}" destId="{A47D1864-D7DB-4828-A7B4-3A3A9748DCAF}" srcOrd="0" destOrd="0" presId="urn:microsoft.com/office/officeart/2005/8/layout/hierarchy3"/>
    <dgm:cxn modelId="{5709307F-76F5-40FC-AD6E-2826AA523E99}" type="presOf" srcId="{6D27AAEE-3CAE-4055-BF6A-810FFB344DA5}" destId="{5603E3D7-51FE-46C2-B8AD-5F409DD04539}" srcOrd="0" destOrd="0" presId="urn:microsoft.com/office/officeart/2005/8/layout/hierarchy3"/>
    <dgm:cxn modelId="{BBAFF5B1-67E1-4704-81AA-FCA0629ED48F}" type="presOf" srcId="{0D1850AC-5E03-457C-8271-7C91EE32FBF8}" destId="{3708BB25-CEC3-44E0-8C2D-710C8A253997}" srcOrd="0" destOrd="0" presId="urn:microsoft.com/office/officeart/2005/8/layout/hierarchy3"/>
    <dgm:cxn modelId="{4AD9751C-A4E6-46C4-B25A-A2DA7DA3385D}" srcId="{F2A0790A-218A-46CE-BB53-BFD29960DAB8}" destId="{47342E4D-12F8-4627-B652-3287ABD483AB}" srcOrd="2" destOrd="0" parTransId="{9362121A-089B-40D8-B4DB-444C43D289AC}" sibTransId="{A7C41175-2181-4A09-84D0-E0D32CA8A4B2}"/>
    <dgm:cxn modelId="{CBCC2660-0656-4129-B68C-5FC445ED75BF}" srcId="{ECEE8E0C-1D6F-48E1-B837-E23293501D24}" destId="{3C8E721A-864B-491F-BC50-6AFD5EA282E5}" srcOrd="5" destOrd="0" parTransId="{4C62F9E4-5349-4E9A-B4EA-4E703CD71F29}" sibTransId="{9482B59A-788D-45EE-AEAF-5D506DD126C8}"/>
    <dgm:cxn modelId="{7E86FFB1-B605-4608-B442-8CB3CAFF12E5}" type="presOf" srcId="{234A213C-EC26-4C88-9AF7-7945B108C411}" destId="{78EA42BB-4674-468C-BB0C-8C810B812DC7}" srcOrd="0" destOrd="0" presId="urn:microsoft.com/office/officeart/2005/8/layout/hierarchy3"/>
    <dgm:cxn modelId="{DBEA78C2-F90C-438E-B18E-A8404846E04D}" type="presOf" srcId="{6622A9DF-1749-4AA1-AB02-54EE6F643EF8}" destId="{7C505F7D-0251-47D0-9CCE-B50E595E58E5}" srcOrd="0" destOrd="0" presId="urn:microsoft.com/office/officeart/2005/8/layout/hierarchy3"/>
    <dgm:cxn modelId="{BE01A7F8-8C21-45DB-BD07-9CBF931063E3}" type="presOf" srcId="{ECEE8E0C-1D6F-48E1-B837-E23293501D24}" destId="{4A0ECF4D-057D-422C-8197-FBC6DCE97E6D}" srcOrd="0" destOrd="0" presId="urn:microsoft.com/office/officeart/2005/8/layout/hierarchy3"/>
    <dgm:cxn modelId="{ED568B61-21CA-4A90-85FF-D9337D3A2D74}" type="presOf" srcId="{3AEDF467-6A9D-44EB-9894-D0D86F84879C}" destId="{57088350-B06B-4580-BCB7-37F95E440D80}" srcOrd="0" destOrd="0" presId="urn:microsoft.com/office/officeart/2005/8/layout/hierarchy3"/>
    <dgm:cxn modelId="{62CA44FE-DF77-4623-AC3D-8BE2796136E7}" srcId="{5CCEB9A5-5ACC-4694-B7CD-B3B2E761DD09}" destId="{8787F1EE-9C98-4FA4-BDDA-92B602A96B58}" srcOrd="4" destOrd="0" parTransId="{AE1348C4-82A5-4EDE-92D7-B721DB658A67}" sibTransId="{503D1AB0-AC14-40CC-A1E0-4943E7B1EAAC}"/>
    <dgm:cxn modelId="{A74012E8-761C-4CB7-A7D8-BE0CB53BBF5D}" type="presOf" srcId="{C0964267-C2DF-44A3-85B0-7C34EF8029E5}" destId="{2D03CE9B-227C-4DB3-AB53-16D4A59241E0}" srcOrd="0" destOrd="0" presId="urn:microsoft.com/office/officeart/2005/8/layout/hierarchy3"/>
    <dgm:cxn modelId="{94553170-2C5F-4CC8-B052-FEEB2CFB64BB}" srcId="{ECEE8E0C-1D6F-48E1-B837-E23293501D24}" destId="{9E4FAF2C-3495-4031-8AD8-1BFA23C5D6F1}" srcOrd="1" destOrd="0" parTransId="{3AEDF467-6A9D-44EB-9894-D0D86F84879C}" sibTransId="{B3F54A65-10E0-4324-B51E-8EBA82B9E04A}"/>
    <dgm:cxn modelId="{EB9A87EF-72CB-41D5-A4E2-B72C43E9EE7B}" type="presOf" srcId="{3BF9F69A-D3B1-4B2F-8725-04A25CC1997C}" destId="{9EA9E22E-19D0-43D4-9FB5-E1C4236D6075}" srcOrd="0" destOrd="0" presId="urn:microsoft.com/office/officeart/2005/8/layout/hierarchy3"/>
    <dgm:cxn modelId="{B8784C0C-E006-4A87-9570-36328C06BDAA}" srcId="{ECEE8E0C-1D6F-48E1-B837-E23293501D24}" destId="{28232371-BD05-40D1-A329-73F1FEBED9F9}" srcOrd="0" destOrd="0" parTransId="{7D9C1F24-57EA-465C-B2B6-F616E03CEBD1}" sibTransId="{0F0E8A4F-D5FB-42A1-85C9-1523B5135FFA}"/>
    <dgm:cxn modelId="{55E6CA71-009E-4752-AFB6-45F623A243BB}" type="presOf" srcId="{36B88A15-95E5-418F-A93E-568E19CC993B}" destId="{7B6437E2-4FBE-431B-BA93-87F0D179EF21}" srcOrd="0" destOrd="0" presId="urn:microsoft.com/office/officeart/2005/8/layout/hierarchy3"/>
    <dgm:cxn modelId="{8A1B3D15-C8FF-4E64-B835-72D552776B81}" type="presOf" srcId="{98735560-3C7D-41AC-B95F-55C9201CEA0C}" destId="{FE1EF2A8-C8EF-4C24-BD9E-386A82C4D741}" srcOrd="0" destOrd="0" presId="urn:microsoft.com/office/officeart/2005/8/layout/hierarchy3"/>
    <dgm:cxn modelId="{9084DE7A-DD25-43C1-AD0C-7CB0B6073082}" srcId="{ECEE8E0C-1D6F-48E1-B837-E23293501D24}" destId="{A6BC273D-3F8D-4E79-AC74-291FFEDFB7B7}" srcOrd="4" destOrd="0" parTransId="{5D2691E5-B35A-4D99-94EC-BE76EF920460}" sibTransId="{4C985F05-7AC3-4F5A-B670-DD717B4D41A5}"/>
    <dgm:cxn modelId="{ABCE87A5-942E-4554-8C52-1EDD5162734E}" type="presOf" srcId="{B8644951-EEFE-4D67-82BF-BFE0E27203DB}" destId="{5989ED0A-EA0B-4265-B225-4A01E8B25E1D}" srcOrd="0" destOrd="0" presId="urn:microsoft.com/office/officeart/2005/8/layout/hierarchy3"/>
    <dgm:cxn modelId="{B8B82C4E-0D46-4394-BE14-6FE44CA95FE5}" type="presOf" srcId="{B18EB04E-15E1-48A1-95DD-77FAB73EB68C}" destId="{D4B12C67-F6A0-4C54-8469-C95C68B6370F}" srcOrd="0" destOrd="0" presId="urn:microsoft.com/office/officeart/2005/8/layout/hierarchy3"/>
    <dgm:cxn modelId="{56AF0B4B-EED6-4BC0-88BA-D2BFA7623394}" srcId="{5CCEB9A5-5ACC-4694-B7CD-B3B2E761DD09}" destId="{697A2FBA-F22B-4157-8C15-9DD1AE6F10AF}" srcOrd="0" destOrd="0" parTransId="{B72422B7-AAAB-4D99-9B89-D767FB95FEE0}" sibTransId="{A36F3164-8793-41BF-906C-D0CE553D7585}"/>
    <dgm:cxn modelId="{151BE96D-4FE5-4947-97AA-91ED1E9ED20C}" type="presOf" srcId="{7D9C1F24-57EA-465C-B2B6-F616E03CEBD1}" destId="{708BC166-41A5-452E-BD76-1C78DDFDA4C2}" srcOrd="0" destOrd="0" presId="urn:microsoft.com/office/officeart/2005/8/layout/hierarchy3"/>
    <dgm:cxn modelId="{C112FD04-5FEB-4560-AEFE-C37FB008134E}" type="presOf" srcId="{ECEE8E0C-1D6F-48E1-B837-E23293501D24}" destId="{4FC6DD9E-2CBB-4040-A0E0-86FA78F808DD}" srcOrd="1" destOrd="0" presId="urn:microsoft.com/office/officeart/2005/8/layout/hierarchy3"/>
    <dgm:cxn modelId="{F4C2AC47-CB99-48C9-826C-94625229C87B}" type="presOf" srcId="{B1AB6E59-78AF-431E-A45F-593D91BAD409}" destId="{E08DEDCA-5139-4C9E-80EB-CF68C8D76FEA}" srcOrd="0" destOrd="0" presId="urn:microsoft.com/office/officeart/2005/8/layout/hierarchy3"/>
    <dgm:cxn modelId="{A5BD5E75-4DA2-44EE-B474-C8A4C32DF56E}" srcId="{ECEE8E0C-1D6F-48E1-B837-E23293501D24}" destId="{6622A9DF-1749-4AA1-AB02-54EE6F643EF8}" srcOrd="3" destOrd="0" parTransId="{98A44E6B-6C9A-413B-82DC-51A4DD13B748}" sibTransId="{16451A7E-7BAE-432D-AD7B-DFD75CF831E8}"/>
    <dgm:cxn modelId="{6FBBC662-0E88-4A43-B21F-6C50B27EF48D}" type="presOf" srcId="{697A2FBA-F22B-4157-8C15-9DD1AE6F10AF}" destId="{434C04FE-F2FB-4009-8282-E062FC8478F0}" srcOrd="0" destOrd="0" presId="urn:microsoft.com/office/officeart/2005/8/layout/hierarchy3"/>
    <dgm:cxn modelId="{BDEC970B-BA15-471D-B877-3DB945AB9E89}" type="presOf" srcId="{3C8E721A-864B-491F-BC50-6AFD5EA282E5}" destId="{87E1A214-4020-4EAD-A2B0-2E7B68F327F0}" srcOrd="0" destOrd="0" presId="urn:microsoft.com/office/officeart/2005/8/layout/hierarchy3"/>
    <dgm:cxn modelId="{D64E699B-0811-4D6E-A997-97AABE6BBCA2}" srcId="{A1F21D62-B15A-46E5-8F05-1BEDBECBF309}" destId="{ECEE8E0C-1D6F-48E1-B837-E23293501D24}" srcOrd="0" destOrd="0" parTransId="{EA94F304-6EBD-47D4-B0C7-790E60CA0827}" sibTransId="{D6DB6FB8-E1C5-441F-A996-D5FBBE7DAECF}"/>
    <dgm:cxn modelId="{E676CE3A-4C7E-4058-800B-70F7B28B589D}" srcId="{F2A0790A-218A-46CE-BB53-BFD29960DAB8}" destId="{0D1850AC-5E03-457C-8271-7C91EE32FBF8}" srcOrd="3" destOrd="0" parTransId="{3BF9F69A-D3B1-4B2F-8725-04A25CC1997C}" sibTransId="{8B7A0D71-1696-4DF6-88B4-8E5CBAA4A694}"/>
    <dgm:cxn modelId="{6F1C4084-AE15-4980-8583-F9B785F31D86}" srcId="{ECEE8E0C-1D6F-48E1-B837-E23293501D24}" destId="{234A213C-EC26-4C88-9AF7-7945B108C411}" srcOrd="6" destOrd="0" parTransId="{75484532-4C54-40B9-BDCF-A9F32D7589D0}" sibTransId="{D366CCE1-FE21-4F4E-B687-9123051BBBF7}"/>
    <dgm:cxn modelId="{273E77D4-21B1-4B4B-86C7-369E7818577E}" type="presOf" srcId="{75484532-4C54-40B9-BDCF-A9F32D7589D0}" destId="{880F5A73-AE42-43F5-8675-80B6499A6384}" srcOrd="0" destOrd="0" presId="urn:microsoft.com/office/officeart/2005/8/layout/hierarchy3"/>
    <dgm:cxn modelId="{AE13A3E8-1C32-4332-B3C7-00594DFDAA06}" type="presOf" srcId="{9E4FAF2C-3495-4031-8AD8-1BFA23C5D6F1}" destId="{52B70962-9673-4081-A73C-8C47CFA9B8D5}" srcOrd="0" destOrd="0" presId="urn:microsoft.com/office/officeart/2005/8/layout/hierarchy3"/>
    <dgm:cxn modelId="{D2055F0C-A6D0-479B-93B9-2D6D1BD62173}" srcId="{5CCEB9A5-5ACC-4694-B7CD-B3B2E761DD09}" destId="{98735560-3C7D-41AC-B95F-55C9201CEA0C}" srcOrd="3" destOrd="0" parTransId="{C5F06582-FD15-4914-AA63-B33B5C29AE45}" sibTransId="{58F0E4C1-117D-4FA1-B226-3134D2A0A0FA}"/>
    <dgm:cxn modelId="{978A1E53-2018-43DC-BD4D-0C5969FE1C66}" type="presOf" srcId="{8787F1EE-9C98-4FA4-BDDA-92B602A96B58}" destId="{16AED26D-0C0E-4DA0-A8DF-69B464ED06D8}" srcOrd="0" destOrd="0" presId="urn:microsoft.com/office/officeart/2005/8/layout/hierarchy3"/>
    <dgm:cxn modelId="{9960BD25-B1D7-4564-99C8-69847150EEBD}" type="presParOf" srcId="{6BA8B443-40DB-4F5A-9540-6917B421BBFA}" destId="{3F76D11E-3F6E-4701-A984-A011FEB7613F}" srcOrd="0" destOrd="0" presId="urn:microsoft.com/office/officeart/2005/8/layout/hierarchy3"/>
    <dgm:cxn modelId="{9BFBE04C-6723-485C-9ECD-52FEE51B4509}" type="presParOf" srcId="{3F76D11E-3F6E-4701-A984-A011FEB7613F}" destId="{DB2EA868-9055-49A8-A902-FD79A7AA495D}" srcOrd="0" destOrd="0" presId="urn:microsoft.com/office/officeart/2005/8/layout/hierarchy3"/>
    <dgm:cxn modelId="{27D27426-F579-4773-BD4E-623BF0979A89}" type="presParOf" srcId="{DB2EA868-9055-49A8-A902-FD79A7AA495D}" destId="{4A0ECF4D-057D-422C-8197-FBC6DCE97E6D}" srcOrd="0" destOrd="0" presId="urn:microsoft.com/office/officeart/2005/8/layout/hierarchy3"/>
    <dgm:cxn modelId="{653A8DC4-CF96-4122-8701-99DDB47F6C75}" type="presParOf" srcId="{DB2EA868-9055-49A8-A902-FD79A7AA495D}" destId="{4FC6DD9E-2CBB-4040-A0E0-86FA78F808DD}" srcOrd="1" destOrd="0" presId="urn:microsoft.com/office/officeart/2005/8/layout/hierarchy3"/>
    <dgm:cxn modelId="{B9A53C5F-1D87-4AE6-97B6-379B883605B0}" type="presParOf" srcId="{3F76D11E-3F6E-4701-A984-A011FEB7613F}" destId="{1CF93913-5C8F-4DC6-A79F-1C70547CE26D}" srcOrd="1" destOrd="0" presId="urn:microsoft.com/office/officeart/2005/8/layout/hierarchy3"/>
    <dgm:cxn modelId="{C8BBAD92-C447-49F0-86E4-02334D01B5EC}" type="presParOf" srcId="{1CF93913-5C8F-4DC6-A79F-1C70547CE26D}" destId="{708BC166-41A5-452E-BD76-1C78DDFDA4C2}" srcOrd="0" destOrd="0" presId="urn:microsoft.com/office/officeart/2005/8/layout/hierarchy3"/>
    <dgm:cxn modelId="{861795BE-41FB-467E-BCE7-D5ED2DDBDBF4}" type="presParOf" srcId="{1CF93913-5C8F-4DC6-A79F-1C70547CE26D}" destId="{B1314617-083F-4A28-BB59-AA2A724B7CD5}" srcOrd="1" destOrd="0" presId="urn:microsoft.com/office/officeart/2005/8/layout/hierarchy3"/>
    <dgm:cxn modelId="{7D2624DE-E128-44B9-AFAF-3224A43ED885}" type="presParOf" srcId="{1CF93913-5C8F-4DC6-A79F-1C70547CE26D}" destId="{57088350-B06B-4580-BCB7-37F95E440D80}" srcOrd="2" destOrd="0" presId="urn:microsoft.com/office/officeart/2005/8/layout/hierarchy3"/>
    <dgm:cxn modelId="{FA411581-828B-4819-9C84-AAD50260C7DA}" type="presParOf" srcId="{1CF93913-5C8F-4DC6-A79F-1C70547CE26D}" destId="{52B70962-9673-4081-A73C-8C47CFA9B8D5}" srcOrd="3" destOrd="0" presId="urn:microsoft.com/office/officeart/2005/8/layout/hierarchy3"/>
    <dgm:cxn modelId="{AC288270-0755-4F41-91D2-73D911BAA057}" type="presParOf" srcId="{1CF93913-5C8F-4DC6-A79F-1C70547CE26D}" destId="{5989ED0A-EA0B-4265-B225-4A01E8B25E1D}" srcOrd="4" destOrd="0" presId="urn:microsoft.com/office/officeart/2005/8/layout/hierarchy3"/>
    <dgm:cxn modelId="{6AA2A8C0-ACBD-4925-AF16-C01D95E6AF90}" type="presParOf" srcId="{1CF93913-5C8F-4DC6-A79F-1C70547CE26D}" destId="{D4B12C67-F6A0-4C54-8469-C95C68B6370F}" srcOrd="5" destOrd="0" presId="urn:microsoft.com/office/officeart/2005/8/layout/hierarchy3"/>
    <dgm:cxn modelId="{07570C75-E3ED-463F-BF16-344349835FE9}" type="presParOf" srcId="{1CF93913-5C8F-4DC6-A79F-1C70547CE26D}" destId="{A47D1864-D7DB-4828-A7B4-3A3A9748DCAF}" srcOrd="6" destOrd="0" presId="urn:microsoft.com/office/officeart/2005/8/layout/hierarchy3"/>
    <dgm:cxn modelId="{C0E27EF5-BC34-447A-8479-930BCCFD03E4}" type="presParOf" srcId="{1CF93913-5C8F-4DC6-A79F-1C70547CE26D}" destId="{7C505F7D-0251-47D0-9CCE-B50E595E58E5}" srcOrd="7" destOrd="0" presId="urn:microsoft.com/office/officeart/2005/8/layout/hierarchy3"/>
    <dgm:cxn modelId="{42D2881A-7E25-4F4A-BFD1-37C4E023CF1B}" type="presParOf" srcId="{1CF93913-5C8F-4DC6-A79F-1C70547CE26D}" destId="{EB45A0E3-5405-4C95-BEA8-6718EAAD029C}" srcOrd="8" destOrd="0" presId="urn:microsoft.com/office/officeart/2005/8/layout/hierarchy3"/>
    <dgm:cxn modelId="{9D9BE209-D531-4FF1-A614-F3C7AF9FCE31}" type="presParOf" srcId="{1CF93913-5C8F-4DC6-A79F-1C70547CE26D}" destId="{EE001A94-158B-4E27-8ADA-251F45D4738C}" srcOrd="9" destOrd="0" presId="urn:microsoft.com/office/officeart/2005/8/layout/hierarchy3"/>
    <dgm:cxn modelId="{EF676814-131F-41F3-91DC-F5D889FCEC8C}" type="presParOf" srcId="{1CF93913-5C8F-4DC6-A79F-1C70547CE26D}" destId="{B1C4368F-0465-47D1-BA6D-B8A2B69C7CBF}" srcOrd="10" destOrd="0" presId="urn:microsoft.com/office/officeart/2005/8/layout/hierarchy3"/>
    <dgm:cxn modelId="{EE40132B-04B9-4394-8383-A76E1EED89B5}" type="presParOf" srcId="{1CF93913-5C8F-4DC6-A79F-1C70547CE26D}" destId="{87E1A214-4020-4EAD-A2B0-2E7B68F327F0}" srcOrd="11" destOrd="0" presId="urn:microsoft.com/office/officeart/2005/8/layout/hierarchy3"/>
    <dgm:cxn modelId="{9CCFEDB5-08E7-41EF-B4AA-5001923615B4}" type="presParOf" srcId="{1CF93913-5C8F-4DC6-A79F-1C70547CE26D}" destId="{880F5A73-AE42-43F5-8675-80B6499A6384}" srcOrd="12" destOrd="0" presId="urn:microsoft.com/office/officeart/2005/8/layout/hierarchy3"/>
    <dgm:cxn modelId="{2D2BB14A-8FDD-41BD-A930-45CF1250DFB3}" type="presParOf" srcId="{1CF93913-5C8F-4DC6-A79F-1C70547CE26D}" destId="{78EA42BB-4674-468C-BB0C-8C810B812DC7}" srcOrd="13" destOrd="0" presId="urn:microsoft.com/office/officeart/2005/8/layout/hierarchy3"/>
    <dgm:cxn modelId="{D234B9DC-3FFE-4F81-92FD-D8A685E1D004}" type="presParOf" srcId="{6BA8B443-40DB-4F5A-9540-6917B421BBFA}" destId="{4D2E82E8-28B8-4F25-B6AF-EFCBFC8C45CB}" srcOrd="1" destOrd="0" presId="urn:microsoft.com/office/officeart/2005/8/layout/hierarchy3"/>
    <dgm:cxn modelId="{76B38005-054A-4BB3-8FC3-9F7859627F9B}" type="presParOf" srcId="{4D2E82E8-28B8-4F25-B6AF-EFCBFC8C45CB}" destId="{CA27D2C4-FFF9-4DAE-9548-0EEE30F305B1}" srcOrd="0" destOrd="0" presId="urn:microsoft.com/office/officeart/2005/8/layout/hierarchy3"/>
    <dgm:cxn modelId="{0479D7D6-9E5C-4870-85AD-A113B5ED229D}" type="presParOf" srcId="{CA27D2C4-FFF9-4DAE-9548-0EEE30F305B1}" destId="{A67AE1E8-7068-4606-BBE8-C240CCB801DF}" srcOrd="0" destOrd="0" presId="urn:microsoft.com/office/officeart/2005/8/layout/hierarchy3"/>
    <dgm:cxn modelId="{B52F331B-CBD8-44FC-A537-8BFD1754EC18}" type="presParOf" srcId="{CA27D2C4-FFF9-4DAE-9548-0EEE30F305B1}" destId="{75C87C56-C800-46E3-9167-7C3146E9D3D3}" srcOrd="1" destOrd="0" presId="urn:microsoft.com/office/officeart/2005/8/layout/hierarchy3"/>
    <dgm:cxn modelId="{23399981-6B86-4AB7-9271-31648607F075}" type="presParOf" srcId="{4D2E82E8-28B8-4F25-B6AF-EFCBFC8C45CB}" destId="{F8CC2390-21E8-4B8E-967C-0201E875C695}" srcOrd="1" destOrd="0" presId="urn:microsoft.com/office/officeart/2005/8/layout/hierarchy3"/>
    <dgm:cxn modelId="{AA2A9EC6-BD57-43FA-BA00-3A6DB71D3B36}" type="presParOf" srcId="{F8CC2390-21E8-4B8E-967C-0201E875C695}" destId="{046D9AE7-BEEE-4448-BC3C-B1986521729C}" srcOrd="0" destOrd="0" presId="urn:microsoft.com/office/officeart/2005/8/layout/hierarchy3"/>
    <dgm:cxn modelId="{DFBA2BC8-28E5-40AA-A7CD-3038B1C37D05}" type="presParOf" srcId="{F8CC2390-21E8-4B8E-967C-0201E875C695}" destId="{936C3E32-27A3-4688-867B-14F4470297F0}" srcOrd="1" destOrd="0" presId="urn:microsoft.com/office/officeart/2005/8/layout/hierarchy3"/>
    <dgm:cxn modelId="{ED262E10-116A-4878-B350-49F3E1F4FAA4}" type="presParOf" srcId="{F8CC2390-21E8-4B8E-967C-0201E875C695}" destId="{E08DEDCA-5139-4C9E-80EB-CF68C8D76FEA}" srcOrd="2" destOrd="0" presId="urn:microsoft.com/office/officeart/2005/8/layout/hierarchy3"/>
    <dgm:cxn modelId="{2FA5093E-194A-413E-87D4-E94E10C208A8}" type="presParOf" srcId="{F8CC2390-21E8-4B8E-967C-0201E875C695}" destId="{E55EC65D-2A0E-419F-9BD2-DA124865E24A}" srcOrd="3" destOrd="0" presId="urn:microsoft.com/office/officeart/2005/8/layout/hierarchy3"/>
    <dgm:cxn modelId="{18643695-F517-4709-B451-9403F8963F65}" type="presParOf" srcId="{F8CC2390-21E8-4B8E-967C-0201E875C695}" destId="{2999920F-65F1-4861-A966-F3049DA15C12}" srcOrd="4" destOrd="0" presId="urn:microsoft.com/office/officeart/2005/8/layout/hierarchy3"/>
    <dgm:cxn modelId="{7B096C1D-739B-43C6-96A1-127FF9411775}" type="presParOf" srcId="{F8CC2390-21E8-4B8E-967C-0201E875C695}" destId="{3C526CD9-D24B-4A8C-8C86-5D48470A50C9}" srcOrd="5" destOrd="0" presId="urn:microsoft.com/office/officeart/2005/8/layout/hierarchy3"/>
    <dgm:cxn modelId="{F3247DAB-156C-4677-BF67-AE1BE649FE41}" type="presParOf" srcId="{F8CC2390-21E8-4B8E-967C-0201E875C695}" destId="{9EA9E22E-19D0-43D4-9FB5-E1C4236D6075}" srcOrd="6" destOrd="0" presId="urn:microsoft.com/office/officeart/2005/8/layout/hierarchy3"/>
    <dgm:cxn modelId="{06426224-F57F-4D38-BE6A-67A4615C5470}" type="presParOf" srcId="{F8CC2390-21E8-4B8E-967C-0201E875C695}" destId="{3708BB25-CEC3-44E0-8C2D-710C8A253997}" srcOrd="7" destOrd="0" presId="urn:microsoft.com/office/officeart/2005/8/layout/hierarchy3"/>
    <dgm:cxn modelId="{EE1A3CF0-7CD2-403B-9FCF-1900B8A1DBEB}" type="presParOf" srcId="{F8CC2390-21E8-4B8E-967C-0201E875C695}" destId="{5C73980D-9DFC-4445-B01C-4D43AB982CEA}" srcOrd="8" destOrd="0" presId="urn:microsoft.com/office/officeart/2005/8/layout/hierarchy3"/>
    <dgm:cxn modelId="{01B75424-CB03-477C-AD74-E4FDD5B6E519}" type="presParOf" srcId="{F8CC2390-21E8-4B8E-967C-0201E875C695}" destId="{2620B4C9-85FE-4B28-8A27-27F72F43896A}" srcOrd="9" destOrd="0" presId="urn:microsoft.com/office/officeart/2005/8/layout/hierarchy3"/>
    <dgm:cxn modelId="{5F1462C1-8C01-4577-80AF-FB9BDA17B11B}" type="presParOf" srcId="{6BA8B443-40DB-4F5A-9540-6917B421BBFA}" destId="{ECB35E30-035E-414A-9416-D9E746A83CD5}" srcOrd="2" destOrd="0" presId="urn:microsoft.com/office/officeart/2005/8/layout/hierarchy3"/>
    <dgm:cxn modelId="{C244986A-2BF5-4B01-B97C-1FD011D8BB60}" type="presParOf" srcId="{ECB35E30-035E-414A-9416-D9E746A83CD5}" destId="{987418A5-860F-4817-8A65-FCC7AE846B89}" srcOrd="0" destOrd="0" presId="urn:microsoft.com/office/officeart/2005/8/layout/hierarchy3"/>
    <dgm:cxn modelId="{799205E9-8489-4FAD-A1C5-753F584555B6}" type="presParOf" srcId="{987418A5-860F-4817-8A65-FCC7AE846B89}" destId="{E3340E4B-C4D5-4049-905C-3751C6DBB90D}" srcOrd="0" destOrd="0" presId="urn:microsoft.com/office/officeart/2005/8/layout/hierarchy3"/>
    <dgm:cxn modelId="{999C1386-A966-4026-A6ED-AC409E731EBA}" type="presParOf" srcId="{987418A5-860F-4817-8A65-FCC7AE846B89}" destId="{A486A138-11C0-48EA-8630-A83A830F316E}" srcOrd="1" destOrd="0" presId="urn:microsoft.com/office/officeart/2005/8/layout/hierarchy3"/>
    <dgm:cxn modelId="{97788674-9E18-4CC5-A6F2-8CE2416FA32E}" type="presParOf" srcId="{ECB35E30-035E-414A-9416-D9E746A83CD5}" destId="{22761935-5E14-4176-A0D6-0EA0348A208E}" srcOrd="1" destOrd="0" presId="urn:microsoft.com/office/officeart/2005/8/layout/hierarchy3"/>
    <dgm:cxn modelId="{4395FF1A-4707-4887-8118-9B0AAD98276C}" type="presParOf" srcId="{22761935-5E14-4176-A0D6-0EA0348A208E}" destId="{8DF15A7F-CE1D-48F9-9F5A-A58B3933B4A9}" srcOrd="0" destOrd="0" presId="urn:microsoft.com/office/officeart/2005/8/layout/hierarchy3"/>
    <dgm:cxn modelId="{6D1BCA81-3282-4E10-812B-EF6B9461446D}" type="presParOf" srcId="{22761935-5E14-4176-A0D6-0EA0348A208E}" destId="{434C04FE-F2FB-4009-8282-E062FC8478F0}" srcOrd="1" destOrd="0" presId="urn:microsoft.com/office/officeart/2005/8/layout/hierarchy3"/>
    <dgm:cxn modelId="{F9F8623B-E4E5-472D-8E66-01169DBA3E6B}" type="presParOf" srcId="{22761935-5E14-4176-A0D6-0EA0348A208E}" destId="{2D03CE9B-227C-4DB3-AB53-16D4A59241E0}" srcOrd="2" destOrd="0" presId="urn:microsoft.com/office/officeart/2005/8/layout/hierarchy3"/>
    <dgm:cxn modelId="{814E983B-3BA2-4D56-A8FC-392AF761DFF0}" type="presParOf" srcId="{22761935-5E14-4176-A0D6-0EA0348A208E}" destId="{7B6437E2-4FBE-431B-BA93-87F0D179EF21}" srcOrd="3" destOrd="0" presId="urn:microsoft.com/office/officeart/2005/8/layout/hierarchy3"/>
    <dgm:cxn modelId="{CD8CD0A6-40BA-407E-ABB5-161FE6E24E5F}" type="presParOf" srcId="{22761935-5E14-4176-A0D6-0EA0348A208E}" destId="{521E30E7-4FE1-4D09-91D5-9CBD84A51980}" srcOrd="4" destOrd="0" presId="urn:microsoft.com/office/officeart/2005/8/layout/hierarchy3"/>
    <dgm:cxn modelId="{209B1F18-CE15-4218-8565-FC52D2B8B65B}" type="presParOf" srcId="{22761935-5E14-4176-A0D6-0EA0348A208E}" destId="{5603E3D7-51FE-46C2-B8AD-5F409DD04539}" srcOrd="5" destOrd="0" presId="urn:microsoft.com/office/officeart/2005/8/layout/hierarchy3"/>
    <dgm:cxn modelId="{CEA34C9C-7872-4116-A77E-FF940EC8DDF0}" type="presParOf" srcId="{22761935-5E14-4176-A0D6-0EA0348A208E}" destId="{91C395AF-D774-4643-A2DE-86DAD0AB8BEE}" srcOrd="6" destOrd="0" presId="urn:microsoft.com/office/officeart/2005/8/layout/hierarchy3"/>
    <dgm:cxn modelId="{0ABF212A-11FE-4CCA-A3C4-EAD2CFF1F4A6}" type="presParOf" srcId="{22761935-5E14-4176-A0D6-0EA0348A208E}" destId="{FE1EF2A8-C8EF-4C24-BD9E-386A82C4D741}" srcOrd="7" destOrd="0" presId="urn:microsoft.com/office/officeart/2005/8/layout/hierarchy3"/>
    <dgm:cxn modelId="{8916A754-40DC-4737-A918-397A3C3398B9}" type="presParOf" srcId="{22761935-5E14-4176-A0D6-0EA0348A208E}" destId="{37382260-68C5-4749-BCFD-73612B5762FF}" srcOrd="8" destOrd="0" presId="urn:microsoft.com/office/officeart/2005/8/layout/hierarchy3"/>
    <dgm:cxn modelId="{9F97AA7C-3207-40FF-B840-9C79838CD8C1}" type="presParOf" srcId="{22761935-5E14-4176-A0D6-0EA0348A208E}" destId="{16AED26D-0C0E-4DA0-A8DF-69B464ED06D8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A449B37-C696-4D81-8FBC-4C4F70FF347C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AB41C00F-205F-4256-9C28-EFED96B4ACC7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ФЕДЕРАЛЬНЫЕ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обязательны к уплате на всей территории РФ) :</a:t>
          </a:r>
        </a:p>
        <a:p>
          <a:pPr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налог на доходы физических лиц, налог на прибыль организации, государственная пошлина, акцизы и др.</a:t>
          </a:r>
          <a:endParaRPr lang="ru-RU" sz="1600" i="1" dirty="0">
            <a:latin typeface="Times New Roman" pitchFamily="18" charset="0"/>
            <a:cs typeface="Times New Roman" pitchFamily="18" charset="0"/>
          </a:endParaRPr>
        </a:p>
      </dgm:t>
    </dgm:pt>
    <dgm:pt modelId="{1C889A8A-B7D8-4BBE-BDAC-01D7725832D5}" type="parTrans" cxnId="{6BCF60A7-E2A1-47BC-9F4E-FB0D4A73D9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759614-53A4-49DB-B9AF-19C820888468}" type="sibTrans" cxnId="{6BCF60A7-E2A1-47BC-9F4E-FB0D4A73D9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E6F1B95-7F4F-46AE-9B17-EACBFBB28C32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РЕГИОНАЛЬНЫЕ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законами субъектов РФ, </a:t>
          </a:r>
        </a:p>
        <a:p>
          <a:pPr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субъектов РФ):</a:t>
          </a:r>
        </a:p>
        <a:p>
          <a:pPr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налог на имущество организаций, транспортный налог, налог на игорный бизнес.</a:t>
          </a:r>
          <a:endParaRPr lang="ru-RU" sz="1600" i="1" dirty="0">
            <a:latin typeface="Times New Roman" pitchFamily="18" charset="0"/>
            <a:cs typeface="Times New Roman" pitchFamily="18" charset="0"/>
          </a:endParaRPr>
        </a:p>
      </dgm:t>
    </dgm:pt>
    <dgm:pt modelId="{24950B96-1015-4190-9125-69259B7D53EC}" type="parTrans" cxnId="{BC76F3D4-1A3D-4746-B268-1F1BDF088FA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A04659B-FCC4-4C6C-9BE9-26A52D99A350}" type="sibTrans" cxnId="{BC76F3D4-1A3D-4746-B268-1F1BDF088FA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F813C71-5ACB-4A1A-9F36-40783E9D6029}">
      <dgm:prSet phldrT="[Текст]" custT="1"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МЕСТНЫЕ</a:t>
          </a:r>
          <a:endParaRPr lang="ru-RU" sz="1800" b="1" dirty="0" smtClean="0">
            <a:solidFill>
              <a:srgbClr val="FF7C80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нормативными правовыми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актами представительных органов муниципальных образований 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муниципальных образований):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i="1" dirty="0" smtClean="0">
              <a:latin typeface="Times New Roman" pitchFamily="18" charset="0"/>
              <a:cs typeface="Times New Roman" pitchFamily="18" charset="0"/>
            </a:rPr>
            <a:t>земельный налог, налог на имущество физических лиц.</a:t>
          </a:r>
          <a:endParaRPr lang="ru-RU" sz="1400" i="1" dirty="0">
            <a:latin typeface="Times New Roman" pitchFamily="18" charset="0"/>
            <a:cs typeface="Times New Roman" pitchFamily="18" charset="0"/>
          </a:endParaRPr>
        </a:p>
      </dgm:t>
    </dgm:pt>
    <dgm:pt modelId="{8E46E62B-3489-4974-8685-5958DC7D2B94}" type="parTrans" cxnId="{210BFF5F-0437-4085-8403-8EDF07ED80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80A8009-4F90-4187-92C3-77BC2717484F}" type="sibTrans" cxnId="{210BFF5F-0437-4085-8403-8EDF07ED807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5C3D361-3D54-4E3D-BF99-384A8F1EECD0}" type="pres">
      <dgm:prSet presAssocID="{CA449B37-C696-4D81-8FBC-4C4F70FF347C}" presName="linearFlow" presStyleCnt="0">
        <dgm:presLayoutVars>
          <dgm:dir/>
          <dgm:resizeHandles val="exact"/>
        </dgm:presLayoutVars>
      </dgm:prSet>
      <dgm:spPr/>
    </dgm:pt>
    <dgm:pt modelId="{558E48B9-E4A2-4A7E-9374-CC8C3E2B1B1B}" type="pres">
      <dgm:prSet presAssocID="{AB41C00F-205F-4256-9C28-EFED96B4ACC7}" presName="composite" presStyleCnt="0"/>
      <dgm:spPr/>
    </dgm:pt>
    <dgm:pt modelId="{29034366-243E-45BC-9CFE-F14BD020B4FC}" type="pres">
      <dgm:prSet presAssocID="{AB41C00F-205F-4256-9C28-EFED96B4ACC7}" presName="imgShp" presStyleLbl="fgImgPlace1" presStyleIdx="0" presStyleCnt="3" custScaleX="195976" custScaleY="177285" custLinFactX="-21582" custLinFactNeighborX="-100000" custLinFactNeighborY="-6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624F35F-69DD-42A0-957F-69F5F398FC35}" type="pres">
      <dgm:prSet presAssocID="{AB41C00F-205F-4256-9C28-EFED96B4ACC7}" presName="txShp" presStyleLbl="node1" presStyleIdx="0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27440-A418-4F29-B4C1-C8902495587C}" type="pres">
      <dgm:prSet presAssocID="{36759614-53A4-49DB-B9AF-19C820888468}" presName="spacing" presStyleCnt="0"/>
      <dgm:spPr/>
    </dgm:pt>
    <dgm:pt modelId="{1E66BF79-5418-4240-915E-467FB65D7621}" type="pres">
      <dgm:prSet presAssocID="{5E6F1B95-7F4F-46AE-9B17-EACBFBB28C32}" presName="composite" presStyleCnt="0"/>
      <dgm:spPr/>
    </dgm:pt>
    <dgm:pt modelId="{E731B553-B6A8-46E0-8E4D-A398FC680D22}" type="pres">
      <dgm:prSet presAssocID="{5E6F1B95-7F4F-46AE-9B17-EACBFBB28C32}" presName="imgShp" presStyleLbl="fgImgPlace1" presStyleIdx="1" presStyleCnt="3" custScaleX="195976" custScaleY="177285" custLinFactX="-21582" custLinFactNeighborX="-100000" custLinFactNeighborY="-6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7DE37F1-485D-4FB3-ACDA-EA4664196F38}" type="pres">
      <dgm:prSet presAssocID="{5E6F1B95-7F4F-46AE-9B17-EACBFBB28C32}" presName="txShp" presStyleLbl="node1" presStyleIdx="1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73FF5D-D2EB-40CE-B000-3800CEDF0658}" type="pres">
      <dgm:prSet presAssocID="{2A04659B-FCC4-4C6C-9BE9-26A52D99A350}" presName="spacing" presStyleCnt="0"/>
      <dgm:spPr/>
    </dgm:pt>
    <dgm:pt modelId="{29E13542-E583-437F-8220-C48B0201AE02}" type="pres">
      <dgm:prSet presAssocID="{AF813C71-5ACB-4A1A-9F36-40783E9D6029}" presName="composite" presStyleCnt="0"/>
      <dgm:spPr/>
    </dgm:pt>
    <dgm:pt modelId="{9990478C-99F7-4386-89A0-F2B8DC3E64F0}" type="pres">
      <dgm:prSet presAssocID="{AF813C71-5ACB-4A1A-9F36-40783E9D6029}" presName="imgShp" presStyleLbl="fgImgPlace1" presStyleIdx="2" presStyleCnt="3" custScaleX="195976" custScaleY="177285" custLinFactX="-21582" custLinFactNeighborX="-100000" custLinFactNeighborY="-11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2E19C59-F3B5-49BB-8DA4-9659B955090B}" type="pres">
      <dgm:prSet presAssocID="{AF813C71-5ACB-4A1A-9F36-40783E9D6029}" presName="txShp" presStyleLbl="node1" presStyleIdx="2" presStyleCnt="3" custScaleX="135879" custScaleY="216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CF7F7D-B016-446F-A1F3-550FD4B1FEC6}" type="presOf" srcId="{CA449B37-C696-4D81-8FBC-4C4F70FF347C}" destId="{D5C3D361-3D54-4E3D-BF99-384A8F1EECD0}" srcOrd="0" destOrd="0" presId="urn:microsoft.com/office/officeart/2005/8/layout/vList3#2"/>
    <dgm:cxn modelId="{9E1B5222-A218-4D6F-9767-BBE8F9F2F0DA}" type="presOf" srcId="{5E6F1B95-7F4F-46AE-9B17-EACBFBB28C32}" destId="{57DE37F1-485D-4FB3-ACDA-EA4664196F38}" srcOrd="0" destOrd="0" presId="urn:microsoft.com/office/officeart/2005/8/layout/vList3#2"/>
    <dgm:cxn modelId="{6BCF60A7-E2A1-47BC-9F4E-FB0D4A73D949}" srcId="{CA449B37-C696-4D81-8FBC-4C4F70FF347C}" destId="{AB41C00F-205F-4256-9C28-EFED96B4ACC7}" srcOrd="0" destOrd="0" parTransId="{1C889A8A-B7D8-4BBE-BDAC-01D7725832D5}" sibTransId="{36759614-53A4-49DB-B9AF-19C820888468}"/>
    <dgm:cxn modelId="{35AAF105-0868-4324-996D-A37F4BACD6FA}" type="presOf" srcId="{AB41C00F-205F-4256-9C28-EFED96B4ACC7}" destId="{2624F35F-69DD-42A0-957F-69F5F398FC35}" srcOrd="0" destOrd="0" presId="urn:microsoft.com/office/officeart/2005/8/layout/vList3#2"/>
    <dgm:cxn modelId="{210BFF5F-0437-4085-8403-8EDF07ED8076}" srcId="{CA449B37-C696-4D81-8FBC-4C4F70FF347C}" destId="{AF813C71-5ACB-4A1A-9F36-40783E9D6029}" srcOrd="2" destOrd="0" parTransId="{8E46E62B-3489-4974-8685-5958DC7D2B94}" sibTransId="{E80A8009-4F90-4187-92C3-77BC2717484F}"/>
    <dgm:cxn modelId="{BC76F3D4-1A3D-4746-B268-1F1BDF088FA0}" srcId="{CA449B37-C696-4D81-8FBC-4C4F70FF347C}" destId="{5E6F1B95-7F4F-46AE-9B17-EACBFBB28C32}" srcOrd="1" destOrd="0" parTransId="{24950B96-1015-4190-9125-69259B7D53EC}" sibTransId="{2A04659B-FCC4-4C6C-9BE9-26A52D99A350}"/>
    <dgm:cxn modelId="{3B6FE789-A4EF-4E54-B21F-96A2C1C0106F}" type="presOf" srcId="{AF813C71-5ACB-4A1A-9F36-40783E9D6029}" destId="{42E19C59-F3B5-49BB-8DA4-9659B955090B}" srcOrd="0" destOrd="0" presId="urn:microsoft.com/office/officeart/2005/8/layout/vList3#2"/>
    <dgm:cxn modelId="{B36DC182-0592-4F40-AB1A-0135664603B5}" type="presParOf" srcId="{D5C3D361-3D54-4E3D-BF99-384A8F1EECD0}" destId="{558E48B9-E4A2-4A7E-9374-CC8C3E2B1B1B}" srcOrd="0" destOrd="0" presId="urn:microsoft.com/office/officeart/2005/8/layout/vList3#2"/>
    <dgm:cxn modelId="{38552B40-AD3E-4F1F-842E-DE31FEFD3AFA}" type="presParOf" srcId="{558E48B9-E4A2-4A7E-9374-CC8C3E2B1B1B}" destId="{29034366-243E-45BC-9CFE-F14BD020B4FC}" srcOrd="0" destOrd="0" presId="urn:microsoft.com/office/officeart/2005/8/layout/vList3#2"/>
    <dgm:cxn modelId="{C3FFBCD3-95A3-403F-8917-DAD7105AACEC}" type="presParOf" srcId="{558E48B9-E4A2-4A7E-9374-CC8C3E2B1B1B}" destId="{2624F35F-69DD-42A0-957F-69F5F398FC35}" srcOrd="1" destOrd="0" presId="urn:microsoft.com/office/officeart/2005/8/layout/vList3#2"/>
    <dgm:cxn modelId="{17F483D3-BE80-41D4-B818-2E24568EB291}" type="presParOf" srcId="{D5C3D361-3D54-4E3D-BF99-384A8F1EECD0}" destId="{62A27440-A418-4F29-B4C1-C8902495587C}" srcOrd="1" destOrd="0" presId="urn:microsoft.com/office/officeart/2005/8/layout/vList3#2"/>
    <dgm:cxn modelId="{44EA01EB-C342-49EC-ABC8-7B52D6A8D539}" type="presParOf" srcId="{D5C3D361-3D54-4E3D-BF99-384A8F1EECD0}" destId="{1E66BF79-5418-4240-915E-467FB65D7621}" srcOrd="2" destOrd="0" presId="urn:microsoft.com/office/officeart/2005/8/layout/vList3#2"/>
    <dgm:cxn modelId="{BC7FA798-4252-44CE-A6F1-9C04B46BC02A}" type="presParOf" srcId="{1E66BF79-5418-4240-915E-467FB65D7621}" destId="{E731B553-B6A8-46E0-8E4D-A398FC680D22}" srcOrd="0" destOrd="0" presId="urn:microsoft.com/office/officeart/2005/8/layout/vList3#2"/>
    <dgm:cxn modelId="{E1C58CC3-753F-4C9F-B951-1F954AD7E980}" type="presParOf" srcId="{1E66BF79-5418-4240-915E-467FB65D7621}" destId="{57DE37F1-485D-4FB3-ACDA-EA4664196F38}" srcOrd="1" destOrd="0" presId="urn:microsoft.com/office/officeart/2005/8/layout/vList3#2"/>
    <dgm:cxn modelId="{131F85ED-0AA5-473F-9442-7EED5CB2F5E0}" type="presParOf" srcId="{D5C3D361-3D54-4E3D-BF99-384A8F1EECD0}" destId="{B673FF5D-D2EB-40CE-B000-3800CEDF0658}" srcOrd="3" destOrd="0" presId="urn:microsoft.com/office/officeart/2005/8/layout/vList3#2"/>
    <dgm:cxn modelId="{D78964D8-4AC0-44E4-B0CE-363852E5501F}" type="presParOf" srcId="{D5C3D361-3D54-4E3D-BF99-384A8F1EECD0}" destId="{29E13542-E583-437F-8220-C48B0201AE02}" srcOrd="4" destOrd="0" presId="urn:microsoft.com/office/officeart/2005/8/layout/vList3#2"/>
    <dgm:cxn modelId="{3A1A553B-94DA-4899-BED6-1DE61C13072A}" type="presParOf" srcId="{29E13542-E583-437F-8220-C48B0201AE02}" destId="{9990478C-99F7-4386-89A0-F2B8DC3E64F0}" srcOrd="0" destOrd="0" presId="urn:microsoft.com/office/officeart/2005/8/layout/vList3#2"/>
    <dgm:cxn modelId="{2B0CA4D4-2C6B-4CF7-A03C-8AF4FC7654EA}" type="presParOf" srcId="{29E13542-E583-437F-8220-C48B0201AE02}" destId="{42E19C59-F3B5-49BB-8DA4-9659B955090B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878B4CE-007A-4282-B8EB-B6FD7A67B0AE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A39BBE-A340-4D47-8A03-59BD680B94A7}">
      <dgm:prSet phldrT="[Текст]" custT="1"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/>
            <a:t>78,3%</a:t>
          </a:r>
          <a:endParaRPr lang="ru-RU" sz="2400" dirty="0"/>
        </a:p>
      </dgm:t>
    </dgm:pt>
    <dgm:pt modelId="{960CF45C-0B32-4EFC-941A-8FE629FE0D69}" type="parTrans" cxnId="{B17F2BC1-450A-4167-B16C-101DA17BC56C}">
      <dgm:prSet/>
      <dgm:spPr/>
      <dgm:t>
        <a:bodyPr/>
        <a:lstStyle/>
        <a:p>
          <a:endParaRPr lang="ru-RU"/>
        </a:p>
      </dgm:t>
    </dgm:pt>
    <dgm:pt modelId="{F4B473FE-9AA0-43BA-86FC-9C8F50D6A275}" type="sibTrans" cxnId="{B17F2BC1-450A-4167-B16C-101DA17BC56C}">
      <dgm:prSet/>
      <dgm:spPr/>
      <dgm:t>
        <a:bodyPr/>
        <a:lstStyle/>
        <a:p>
          <a:endParaRPr lang="ru-RU"/>
        </a:p>
      </dgm:t>
    </dgm:pt>
    <dgm:pt modelId="{A9392EEE-293A-4AE9-8856-EB69F8293B1C}">
      <dgm:prSet phldrT="[Текст]"/>
      <dgm:spPr/>
      <dgm:t>
        <a:bodyPr/>
        <a:lstStyle/>
        <a:p>
          <a:r>
            <a:rPr lang="ru-RU" b="1" dirty="0" smtClean="0"/>
            <a:t>Бюджет Воронежской области</a:t>
          </a:r>
          <a:endParaRPr lang="ru-RU" b="1" dirty="0"/>
        </a:p>
      </dgm:t>
    </dgm:pt>
    <dgm:pt modelId="{010AACEC-009B-4DE9-9138-9D3BE30AAFD5}" type="parTrans" cxnId="{F874BA8B-3545-4DD8-AF9D-89AE528BAE9B}">
      <dgm:prSet/>
      <dgm:spPr/>
      <dgm:t>
        <a:bodyPr/>
        <a:lstStyle/>
        <a:p>
          <a:endParaRPr lang="ru-RU"/>
        </a:p>
      </dgm:t>
    </dgm:pt>
    <dgm:pt modelId="{191FBAB5-0801-49E0-BA69-2BE51BC2E1D2}" type="sibTrans" cxnId="{F874BA8B-3545-4DD8-AF9D-89AE528BAE9B}">
      <dgm:prSet/>
      <dgm:spPr/>
      <dgm:t>
        <a:bodyPr/>
        <a:lstStyle/>
        <a:p>
          <a:endParaRPr lang="ru-RU"/>
        </a:p>
      </dgm:t>
    </dgm:pt>
    <dgm:pt modelId="{7CE45DD3-E39C-4E4C-B3F4-81490043F4D6}" type="pres">
      <dgm:prSet presAssocID="{3878B4CE-007A-4282-B8EB-B6FD7A67B0A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57DDDF-31D9-4628-A873-110E33D36819}" type="pres">
      <dgm:prSet presAssocID="{3878B4CE-007A-4282-B8EB-B6FD7A67B0AE}" presName="ellipse" presStyleLbl="trBgShp" presStyleIdx="0" presStyleCnt="1"/>
      <dgm:spPr/>
    </dgm:pt>
    <dgm:pt modelId="{6797082A-CC88-4F98-9452-68BFEA22D3B7}" type="pres">
      <dgm:prSet presAssocID="{3878B4CE-007A-4282-B8EB-B6FD7A67B0AE}" presName="arrow1" presStyleLbl="fgShp" presStyleIdx="0" presStyleCnt="1" custScaleY="278785" custLinFactNeighborX="1663" custLinFactNeighborY="4791"/>
      <dgm:spPr>
        <a:solidFill>
          <a:schemeClr val="bg1">
            <a:lumMod val="75000"/>
          </a:schemeClr>
        </a:solidFill>
        <a:ln>
          <a:solidFill>
            <a:schemeClr val="bg1">
              <a:lumMod val="65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096C0106-5658-4667-AF7F-6FED9475162E}" type="pres">
      <dgm:prSet presAssocID="{3878B4CE-007A-4282-B8EB-B6FD7A67B0AE}" presName="rectangle" presStyleLbl="revTx" presStyleIdx="0" presStyleCnt="1" custLinFactNeighborX="1150" custLinFactNeighborY="583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DEEBA-D885-43AD-91D5-C312689A4167}" type="pres">
      <dgm:prSet presAssocID="{A9392EEE-293A-4AE9-8856-EB69F8293B1C}" presName="item1" presStyleLbl="node1" presStyleIdx="0" presStyleCnt="1" custScaleX="80649" custScaleY="70261" custLinFactNeighborX="13091" custLinFactNeighborY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F3797E-CFB7-4693-91F3-D791CA586BD0}" type="pres">
      <dgm:prSet presAssocID="{3878B4CE-007A-4282-B8EB-B6FD7A67B0AE}" presName="funnel" presStyleLbl="trAlignAcc1" presStyleIdx="0" presStyleCnt="1" custScaleX="86972"/>
      <dgm:spPr>
        <a:solidFill>
          <a:schemeClr val="bg1">
            <a:lumMod val="65000"/>
            <a:alpha val="40000"/>
          </a:schemeClr>
        </a:solidFill>
        <a:ln>
          <a:solidFill>
            <a:schemeClr val="bg1">
              <a:lumMod val="65000"/>
            </a:schemeClr>
          </a:solidFill>
        </a:ln>
      </dgm:spPr>
    </dgm:pt>
  </dgm:ptLst>
  <dgm:cxnLst>
    <dgm:cxn modelId="{B496F3CF-3708-4774-BC99-C5E49CD8C4F0}" type="presOf" srcId="{A9392EEE-293A-4AE9-8856-EB69F8293B1C}" destId="{096C0106-5658-4667-AF7F-6FED9475162E}" srcOrd="0" destOrd="0" presId="urn:microsoft.com/office/officeart/2005/8/layout/funnel1"/>
    <dgm:cxn modelId="{567F7598-9777-498F-A6D1-F384A0EBD3E4}" type="presOf" srcId="{9BA39BBE-A340-4D47-8A03-59BD680B94A7}" destId="{712DEEBA-D885-43AD-91D5-C312689A4167}" srcOrd="0" destOrd="0" presId="urn:microsoft.com/office/officeart/2005/8/layout/funnel1"/>
    <dgm:cxn modelId="{55457886-9067-4BC9-87E0-ABA93F3B90D4}" type="presOf" srcId="{3878B4CE-007A-4282-B8EB-B6FD7A67B0AE}" destId="{7CE45DD3-E39C-4E4C-B3F4-81490043F4D6}" srcOrd="0" destOrd="0" presId="urn:microsoft.com/office/officeart/2005/8/layout/funnel1"/>
    <dgm:cxn modelId="{B17F2BC1-450A-4167-B16C-101DA17BC56C}" srcId="{3878B4CE-007A-4282-B8EB-B6FD7A67B0AE}" destId="{9BA39BBE-A340-4D47-8A03-59BD680B94A7}" srcOrd="0" destOrd="0" parTransId="{960CF45C-0B32-4EFC-941A-8FE629FE0D69}" sibTransId="{F4B473FE-9AA0-43BA-86FC-9C8F50D6A275}"/>
    <dgm:cxn modelId="{F874BA8B-3545-4DD8-AF9D-89AE528BAE9B}" srcId="{3878B4CE-007A-4282-B8EB-B6FD7A67B0AE}" destId="{A9392EEE-293A-4AE9-8856-EB69F8293B1C}" srcOrd="1" destOrd="0" parTransId="{010AACEC-009B-4DE9-9138-9D3BE30AAFD5}" sibTransId="{191FBAB5-0801-49E0-BA69-2BE51BC2E1D2}"/>
    <dgm:cxn modelId="{C3633060-FF20-4C3F-BCDF-4D55B13E7D0A}" type="presParOf" srcId="{7CE45DD3-E39C-4E4C-B3F4-81490043F4D6}" destId="{8457DDDF-31D9-4628-A873-110E33D36819}" srcOrd="0" destOrd="0" presId="urn:microsoft.com/office/officeart/2005/8/layout/funnel1"/>
    <dgm:cxn modelId="{5EF4453E-0D4A-49D6-8008-BE4158575B85}" type="presParOf" srcId="{7CE45DD3-E39C-4E4C-B3F4-81490043F4D6}" destId="{6797082A-CC88-4F98-9452-68BFEA22D3B7}" srcOrd="1" destOrd="0" presId="urn:microsoft.com/office/officeart/2005/8/layout/funnel1"/>
    <dgm:cxn modelId="{B577EEB2-D109-4DED-A280-A8C04392A934}" type="presParOf" srcId="{7CE45DD3-E39C-4E4C-B3F4-81490043F4D6}" destId="{096C0106-5658-4667-AF7F-6FED9475162E}" srcOrd="2" destOrd="0" presId="urn:microsoft.com/office/officeart/2005/8/layout/funnel1"/>
    <dgm:cxn modelId="{A726B43A-9D15-416F-8799-1BC2D408CABD}" type="presParOf" srcId="{7CE45DD3-E39C-4E4C-B3F4-81490043F4D6}" destId="{712DEEBA-D885-43AD-91D5-C312689A4167}" srcOrd="3" destOrd="0" presId="urn:microsoft.com/office/officeart/2005/8/layout/funnel1"/>
    <dgm:cxn modelId="{1CC7453D-E0EF-4488-92BE-9858E93DE4BA}" type="presParOf" srcId="{7CE45DD3-E39C-4E4C-B3F4-81490043F4D6}" destId="{C5F3797E-CFB7-4693-91F3-D791CA586BD0}" srcOrd="4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endParaRPr lang="ru-RU" sz="5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108%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144256" custLinFactNeighborX="-3333" custLinFactNeighborY="54062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C186771D-F057-431A-BA7E-DA10D2DE0043}" type="presOf" srcId="{B7B04CE6-0D50-4BD1-B9F1-F653E76769C0}" destId="{C522D3AE-5E53-4364-B4F5-711F518D2380}" srcOrd="0" destOrd="0" presId="urn:microsoft.com/office/officeart/2005/8/layout/arrow2"/>
    <dgm:cxn modelId="{CB1D038C-EA75-4AF1-8BE8-8E7758517387}" type="presOf" srcId="{6AA67EB3-73B9-42D0-A73D-E1171EF48905}" destId="{DA37F139-A183-444F-8974-6954FADFC66F}" srcOrd="0" destOrd="0" presId="urn:microsoft.com/office/officeart/2005/8/layout/arrow2"/>
    <dgm:cxn modelId="{924DF80C-DE3B-41E5-9432-38CF0769AB6D}" type="presParOf" srcId="{DA37F139-A183-444F-8974-6954FADFC66F}" destId="{F2229DA9-69C2-4BFB-A8A6-B2CBDA3E1420}" srcOrd="0" destOrd="0" presId="urn:microsoft.com/office/officeart/2005/8/layout/arrow2"/>
    <dgm:cxn modelId="{93FE546B-9D1D-4801-A050-F275CC719FA6}" type="presParOf" srcId="{DA37F139-A183-444F-8974-6954FADFC66F}" destId="{C5B20276-AA92-4694-817A-D803478D09DD}" srcOrd="1" destOrd="0" presId="urn:microsoft.com/office/officeart/2005/8/layout/arrow2"/>
    <dgm:cxn modelId="{3EF367B2-4E39-492A-9FBA-B831CB78F39F}" type="presParOf" srcId="{C5B20276-AA92-4694-817A-D803478D09DD}" destId="{9FE9F764-513A-4BE3-97EF-74ADBD292242}" srcOrd="0" destOrd="0" presId="urn:microsoft.com/office/officeart/2005/8/layout/arrow2"/>
    <dgm:cxn modelId="{22375366-403E-450D-9F9C-20089F744528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endParaRPr lang="ru-RU" sz="5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95%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295058" custLinFactNeighborX="-3333" custLinFactNeighborY="54062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FD507360-9A78-47DC-ABA5-9BF94D842376}" type="presOf" srcId="{6AA67EB3-73B9-42D0-A73D-E1171EF48905}" destId="{DA37F139-A183-444F-8974-6954FADFC66F}" srcOrd="0" destOrd="0" presId="urn:microsoft.com/office/officeart/2005/8/layout/arrow2"/>
    <dgm:cxn modelId="{C98A87E4-74F8-41CA-B62F-ED1083E11EF4}" type="presOf" srcId="{B7B04CE6-0D50-4BD1-B9F1-F653E76769C0}" destId="{C522D3AE-5E53-4364-B4F5-711F518D2380}" srcOrd="0" destOrd="0" presId="urn:microsoft.com/office/officeart/2005/8/layout/arrow2"/>
    <dgm:cxn modelId="{AD8AC532-F35C-4A14-87FD-5770F1E82ADC}" type="presParOf" srcId="{DA37F139-A183-444F-8974-6954FADFC66F}" destId="{F2229DA9-69C2-4BFB-A8A6-B2CBDA3E1420}" srcOrd="0" destOrd="0" presId="urn:microsoft.com/office/officeart/2005/8/layout/arrow2"/>
    <dgm:cxn modelId="{14D58AB4-49A5-4EE7-A747-7FFC552DCFB8}" type="presParOf" srcId="{DA37F139-A183-444F-8974-6954FADFC66F}" destId="{C5B20276-AA92-4694-817A-D803478D09DD}" srcOrd="1" destOrd="0" presId="urn:microsoft.com/office/officeart/2005/8/layout/arrow2"/>
    <dgm:cxn modelId="{2B592613-F68C-4AC3-BDC3-52AB2C49BBFD}" type="presParOf" srcId="{C5B20276-AA92-4694-817A-D803478D09DD}" destId="{9FE9F764-513A-4BE3-97EF-74ADBD292242}" srcOrd="0" destOrd="0" presId="urn:microsoft.com/office/officeart/2005/8/layout/arrow2"/>
    <dgm:cxn modelId="{AC93AEA6-E7C2-4852-AD29-4125E37E9809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endParaRPr lang="ru-RU" sz="5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97%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295058" custLinFactNeighborX="-3333" custLinFactNeighborY="54062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A8371D00-B0BA-4C23-86E7-B975D7DE70A3}" type="presOf" srcId="{6AA67EB3-73B9-42D0-A73D-E1171EF48905}" destId="{DA37F139-A183-444F-8974-6954FADFC66F}" srcOrd="0" destOrd="0" presId="urn:microsoft.com/office/officeart/2005/8/layout/arrow2"/>
    <dgm:cxn modelId="{C75C3B5E-CF6E-4A4C-A644-BBF8E0D5872E}" type="presOf" srcId="{B7B04CE6-0D50-4BD1-B9F1-F653E76769C0}" destId="{C522D3AE-5E53-4364-B4F5-711F518D2380}" srcOrd="0" destOrd="0" presId="urn:microsoft.com/office/officeart/2005/8/layout/arrow2"/>
    <dgm:cxn modelId="{82FE6996-26D0-48EE-99EA-397305E2DC16}" type="presParOf" srcId="{DA37F139-A183-444F-8974-6954FADFC66F}" destId="{F2229DA9-69C2-4BFB-A8A6-B2CBDA3E1420}" srcOrd="0" destOrd="0" presId="urn:microsoft.com/office/officeart/2005/8/layout/arrow2"/>
    <dgm:cxn modelId="{D81466A7-A328-45CF-90CC-EFB36D52AF20}" type="presParOf" srcId="{DA37F139-A183-444F-8974-6954FADFC66F}" destId="{C5B20276-AA92-4694-817A-D803478D09DD}" srcOrd="1" destOrd="0" presId="urn:microsoft.com/office/officeart/2005/8/layout/arrow2"/>
    <dgm:cxn modelId="{5C801F0A-A369-47D8-A555-95C9F367AE7D}" type="presParOf" srcId="{C5B20276-AA92-4694-817A-D803478D09DD}" destId="{9FE9F764-513A-4BE3-97EF-74ADBD292242}" srcOrd="0" destOrd="0" presId="urn:microsoft.com/office/officeart/2005/8/layout/arrow2"/>
    <dgm:cxn modelId="{C6E771AB-B9E2-44D8-A8EF-437AD436E79F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endParaRPr lang="ru-RU" sz="5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109%  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144256" custLinFactNeighborX="-3333" custLinFactNeighborY="54062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7AB93341-4F43-486B-BF08-74C2DC85ABF4}" type="presOf" srcId="{B7B04CE6-0D50-4BD1-B9F1-F653E76769C0}" destId="{C522D3AE-5E53-4364-B4F5-711F518D2380}" srcOrd="0" destOrd="0" presId="urn:microsoft.com/office/officeart/2005/8/layout/arrow2"/>
    <dgm:cxn modelId="{177BB0F4-38D6-4F4F-A542-CB4ED31FC2B8}" type="presOf" srcId="{6AA67EB3-73B9-42D0-A73D-E1171EF48905}" destId="{DA37F139-A183-444F-8974-6954FADFC66F}" srcOrd="0" destOrd="0" presId="urn:microsoft.com/office/officeart/2005/8/layout/arrow2"/>
    <dgm:cxn modelId="{C353512F-D17B-49C4-9208-B857EE4D84D1}" type="presParOf" srcId="{DA37F139-A183-444F-8974-6954FADFC66F}" destId="{F2229DA9-69C2-4BFB-A8A6-B2CBDA3E1420}" srcOrd="0" destOrd="0" presId="urn:microsoft.com/office/officeart/2005/8/layout/arrow2"/>
    <dgm:cxn modelId="{424F299A-0FDC-41E2-B0E4-1FDCC4A231A4}" type="presParOf" srcId="{DA37F139-A183-444F-8974-6954FADFC66F}" destId="{C5B20276-AA92-4694-817A-D803478D09DD}" srcOrd="1" destOrd="0" presId="urn:microsoft.com/office/officeart/2005/8/layout/arrow2"/>
    <dgm:cxn modelId="{1C0F8065-65C2-4582-AB6B-48D5E3D2C391}" type="presParOf" srcId="{C5B20276-AA92-4694-817A-D803478D09DD}" destId="{9FE9F764-513A-4BE3-97EF-74ADBD292242}" srcOrd="0" destOrd="0" presId="urn:microsoft.com/office/officeart/2005/8/layout/arrow2"/>
    <dgm:cxn modelId="{48A8C813-0EDB-4D1C-83B8-C1FC610C3307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endParaRPr lang="ru-RU" sz="5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72%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295058" custLinFactNeighborX="-3333" custLinFactNeighborY="54062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5CDD253C-3756-4645-B851-42D1A0A69E91}" type="presOf" srcId="{B7B04CE6-0D50-4BD1-B9F1-F653E76769C0}" destId="{C522D3AE-5E53-4364-B4F5-711F518D2380}" srcOrd="0" destOrd="0" presId="urn:microsoft.com/office/officeart/2005/8/layout/arrow2"/>
    <dgm:cxn modelId="{723C7884-5125-40ED-B8DF-69B1A014E393}" type="presOf" srcId="{6AA67EB3-73B9-42D0-A73D-E1171EF48905}" destId="{DA37F139-A183-444F-8974-6954FADFC66F}" srcOrd="0" destOrd="0" presId="urn:microsoft.com/office/officeart/2005/8/layout/arrow2"/>
    <dgm:cxn modelId="{A01D3A93-AF9C-4675-9854-63F0A8BBEA3A}" type="presParOf" srcId="{DA37F139-A183-444F-8974-6954FADFC66F}" destId="{F2229DA9-69C2-4BFB-A8A6-B2CBDA3E1420}" srcOrd="0" destOrd="0" presId="urn:microsoft.com/office/officeart/2005/8/layout/arrow2"/>
    <dgm:cxn modelId="{D1F58EE2-971E-4C95-8DD6-B8ADA89A92A3}" type="presParOf" srcId="{DA37F139-A183-444F-8974-6954FADFC66F}" destId="{C5B20276-AA92-4694-817A-D803478D09DD}" srcOrd="1" destOrd="0" presId="urn:microsoft.com/office/officeart/2005/8/layout/arrow2"/>
    <dgm:cxn modelId="{E64A9A0F-11E2-4299-A7DE-38AA3F853EAD}" type="presParOf" srcId="{C5B20276-AA92-4694-817A-D803478D09DD}" destId="{9FE9F764-513A-4BE3-97EF-74ADBD292242}" srcOrd="0" destOrd="0" presId="urn:microsoft.com/office/officeart/2005/8/layout/arrow2"/>
    <dgm:cxn modelId="{A2E51B9B-E27A-403A-B4F7-126607722FDB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2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363DBA-CD85-4A9C-979D-5A728918F094}" type="doc">
      <dgm:prSet loTypeId="urn:microsoft.com/office/officeart/2005/8/layout/hierarchy1" loCatId="hierarchy" qsTypeId="urn:microsoft.com/office/officeart/2005/8/quickstyle/3d2#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494D61F0-2B43-472A-A60A-596F7D3252C6}">
      <dgm:prSet phldrT="[Текст]" custT="1"/>
      <dgm:spPr/>
      <dgm:t>
        <a:bodyPr/>
        <a:lstStyle/>
        <a:p>
          <a:r>
            <a:rPr lang="ru-RU" sz="1800" b="1" dirty="0" smtClean="0"/>
            <a:t>ВИДЫ БЮДЖЕТОВ</a:t>
          </a:r>
        </a:p>
      </dgm:t>
    </dgm:pt>
    <dgm:pt modelId="{2258C506-8AC2-4571-A07B-8D1F850400F9}" type="parTrans" cxnId="{D5539F47-C82B-4110-9866-CCAC78255C8A}">
      <dgm:prSet/>
      <dgm:spPr/>
      <dgm:t>
        <a:bodyPr/>
        <a:lstStyle/>
        <a:p>
          <a:endParaRPr lang="ru-RU"/>
        </a:p>
      </dgm:t>
    </dgm:pt>
    <dgm:pt modelId="{8D1AE3D6-0C6E-4B89-A2C1-C3AB12277F14}" type="sibTrans" cxnId="{D5539F47-C82B-4110-9866-CCAC78255C8A}">
      <dgm:prSet/>
      <dgm:spPr/>
      <dgm:t>
        <a:bodyPr/>
        <a:lstStyle/>
        <a:p>
          <a:endParaRPr lang="ru-RU"/>
        </a:p>
      </dgm:t>
    </dgm:pt>
    <dgm:pt modelId="{228EFED5-F111-45DE-87AA-2AB934EBC2AF}">
      <dgm:prSet phldrT="[Текст]"/>
      <dgm:spPr/>
      <dgm:t>
        <a:bodyPr/>
        <a:lstStyle/>
        <a:p>
          <a:endParaRPr lang="ru-RU" dirty="0" smtClean="0"/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БЮДЖЕТЫ СЕМЕЙ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5730B721-0F7E-4CB9-8511-BD4B1F334658}" type="parTrans" cxnId="{553AEE0D-3B33-4AF5-A61E-1EF6468DA3A1}">
      <dgm:prSet/>
      <dgm:spPr/>
      <dgm:t>
        <a:bodyPr/>
        <a:lstStyle/>
        <a:p>
          <a:endParaRPr lang="ru-RU"/>
        </a:p>
      </dgm:t>
    </dgm:pt>
    <dgm:pt modelId="{4105A0FF-D914-49D0-A506-E6D4B951BBF7}" type="sibTrans" cxnId="{553AEE0D-3B33-4AF5-A61E-1EF6468DA3A1}">
      <dgm:prSet/>
      <dgm:spPr/>
      <dgm:t>
        <a:bodyPr/>
        <a:lstStyle/>
        <a:p>
          <a:endParaRPr lang="ru-RU"/>
        </a:p>
      </dgm:t>
    </dgm:pt>
    <dgm:pt modelId="{B565A945-259A-4E21-95FE-73A328A35780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БЮДЖЕТЫ ОРГАНИЗАЦИЙ</a:t>
          </a:r>
        </a:p>
      </dgm:t>
    </dgm:pt>
    <dgm:pt modelId="{7A610196-B980-4537-BE8F-A55045F3A7DE}" type="parTrans" cxnId="{1CC2ACC8-99FC-4489-8A1C-5E0A0EB20FA3}">
      <dgm:prSet/>
      <dgm:spPr/>
      <dgm:t>
        <a:bodyPr/>
        <a:lstStyle/>
        <a:p>
          <a:endParaRPr lang="ru-RU"/>
        </a:p>
      </dgm:t>
    </dgm:pt>
    <dgm:pt modelId="{20A2F167-09FB-4E55-A007-C04376C766F1}" type="sibTrans" cxnId="{1CC2ACC8-99FC-4489-8A1C-5E0A0EB20FA3}">
      <dgm:prSet/>
      <dgm:spPr/>
      <dgm:t>
        <a:bodyPr/>
        <a:lstStyle/>
        <a:p>
          <a:endParaRPr lang="ru-RU"/>
        </a:p>
      </dgm:t>
    </dgm:pt>
    <dgm:pt modelId="{FA49AA01-D1CF-412F-ABEF-4212A5AA69D7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БЮДЖЕТЫ ПУБЛИЧНО-ПРАВОВЫХ ОБРАЗОВАНИЙ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63641AF-D1A7-415A-8BFA-AD8B592BD470}" type="parTrans" cxnId="{F1C036F6-F34B-4C40-A8AB-499F754722FA}">
      <dgm:prSet/>
      <dgm:spPr/>
      <dgm:t>
        <a:bodyPr/>
        <a:lstStyle/>
        <a:p>
          <a:endParaRPr lang="ru-RU"/>
        </a:p>
      </dgm:t>
    </dgm:pt>
    <dgm:pt modelId="{8BE21A0B-9F33-4089-A470-AEB68C7D64CC}" type="sibTrans" cxnId="{F1C036F6-F34B-4C40-A8AB-499F754722FA}">
      <dgm:prSet/>
      <dgm:spPr/>
      <dgm:t>
        <a:bodyPr/>
        <a:lstStyle/>
        <a:p>
          <a:endParaRPr lang="ru-RU"/>
        </a:p>
      </dgm:t>
    </dgm:pt>
    <dgm:pt modelId="{53AC0D0F-901A-40FE-AA15-E61FF3BFA72D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РОССИЙСКОЙ ФЕДЕРАЦИИ (федеральный бюджет, бюджеты государственных внебюджетных фондов)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11390A8C-A991-4225-A527-391C3E3D5B3E}" type="parTrans" cxnId="{536A3621-23FA-4FE2-B97F-3F512E67B5F5}">
      <dgm:prSet/>
      <dgm:spPr/>
      <dgm:t>
        <a:bodyPr/>
        <a:lstStyle/>
        <a:p>
          <a:endParaRPr lang="ru-RU"/>
        </a:p>
      </dgm:t>
    </dgm:pt>
    <dgm:pt modelId="{9363D11A-68D5-4817-BF3A-904A6CF73374}" type="sibTrans" cxnId="{536A3621-23FA-4FE2-B97F-3F512E67B5F5}">
      <dgm:prSet/>
      <dgm:spPr/>
      <dgm:t>
        <a:bodyPr/>
        <a:lstStyle/>
        <a:p>
          <a:endParaRPr lang="ru-RU"/>
        </a:p>
      </dgm:t>
    </dgm:pt>
    <dgm:pt modelId="{967474E5-33CC-46DB-B30D-55F69E9CE408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МУНИЦИПАЛЬНЫХ ОБРАЗОВАНИЙ (местные бюджеты)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DFFAD8D-78DA-49A1-B3E6-33EBB75854B5}" type="parTrans" cxnId="{2F3140C8-52B2-45E7-9558-AFC6553589BE}">
      <dgm:prSet/>
      <dgm:spPr/>
      <dgm:t>
        <a:bodyPr/>
        <a:lstStyle/>
        <a:p>
          <a:endParaRPr lang="ru-RU"/>
        </a:p>
      </dgm:t>
    </dgm:pt>
    <dgm:pt modelId="{26D02594-2260-4D04-B27A-B4F1EFC94AB7}" type="sibTrans" cxnId="{2F3140C8-52B2-45E7-9558-AFC6553589BE}">
      <dgm:prSet/>
      <dgm:spPr/>
      <dgm:t>
        <a:bodyPr/>
        <a:lstStyle/>
        <a:p>
          <a:endParaRPr lang="ru-RU"/>
        </a:p>
      </dgm:t>
    </dgm:pt>
    <dgm:pt modelId="{34038586-5688-4621-A957-E7997FA93E5A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СУБЪЕКТОВ РОССИЙСКОЙ ФЕДЕРАЦИИ</a:t>
          </a:r>
        </a:p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(региональные бюджеты, бюджеты территориальных фондов обязательного медицинского страхования)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1C52D5E-E87C-4781-A1C2-B419FB6CA9E1}" type="parTrans" cxnId="{45A3CB01-CC4E-40EA-8E65-A1D4B6511318}">
      <dgm:prSet/>
      <dgm:spPr/>
      <dgm:t>
        <a:bodyPr/>
        <a:lstStyle/>
        <a:p>
          <a:endParaRPr lang="ru-RU"/>
        </a:p>
      </dgm:t>
    </dgm:pt>
    <dgm:pt modelId="{AF8A17CE-8D86-4DC9-9E9D-84BEE27A266C}" type="sibTrans" cxnId="{45A3CB01-CC4E-40EA-8E65-A1D4B6511318}">
      <dgm:prSet/>
      <dgm:spPr/>
      <dgm:t>
        <a:bodyPr/>
        <a:lstStyle/>
        <a:p>
          <a:endParaRPr lang="ru-RU"/>
        </a:p>
      </dgm:t>
    </dgm:pt>
    <dgm:pt modelId="{5DD42F17-793C-40E5-BE52-8060CD266568}" type="pres">
      <dgm:prSet presAssocID="{95363DBA-CD85-4A9C-979D-5A728918F0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F22084A-C97D-447E-A414-5A7C669F877D}" type="pres">
      <dgm:prSet presAssocID="{494D61F0-2B43-472A-A60A-596F7D3252C6}" presName="hierRoot1" presStyleCnt="0"/>
      <dgm:spPr/>
      <dgm:t>
        <a:bodyPr/>
        <a:lstStyle/>
        <a:p>
          <a:endParaRPr lang="ru-RU"/>
        </a:p>
      </dgm:t>
    </dgm:pt>
    <dgm:pt modelId="{356C210D-E60A-4350-B13A-66809BEE0E54}" type="pres">
      <dgm:prSet presAssocID="{494D61F0-2B43-472A-A60A-596F7D3252C6}" presName="composite" presStyleCnt="0"/>
      <dgm:spPr/>
      <dgm:t>
        <a:bodyPr/>
        <a:lstStyle/>
        <a:p>
          <a:endParaRPr lang="ru-RU"/>
        </a:p>
      </dgm:t>
    </dgm:pt>
    <dgm:pt modelId="{C1F1EAF7-4C20-4DA2-8FB1-BD9AE1B5540C}" type="pres">
      <dgm:prSet presAssocID="{494D61F0-2B43-472A-A60A-596F7D3252C6}" presName="background" presStyleLbl="node0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7C42BE73-E064-4D39-97DB-1766E76FF99E}" type="pres">
      <dgm:prSet presAssocID="{494D61F0-2B43-472A-A60A-596F7D3252C6}" presName="text" presStyleLbl="fgAcc0" presStyleIdx="0" presStyleCnt="1" custScaleX="175742" custScaleY="56647" custLinFactNeighborX="-70" custLinFactNeighborY="2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CE39A-EDBD-480C-A79C-73787040433E}" type="pres">
      <dgm:prSet presAssocID="{494D61F0-2B43-472A-A60A-596F7D3252C6}" presName="hierChild2" presStyleCnt="0"/>
      <dgm:spPr/>
      <dgm:t>
        <a:bodyPr/>
        <a:lstStyle/>
        <a:p>
          <a:endParaRPr lang="ru-RU"/>
        </a:p>
      </dgm:t>
    </dgm:pt>
    <dgm:pt modelId="{A1B747FD-4554-446B-93BD-87E683CA6E8A}" type="pres">
      <dgm:prSet presAssocID="{5730B721-0F7E-4CB9-8511-BD4B1F33465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FC00EA52-C81E-45C3-BADE-A807A92DE71C}" type="pres">
      <dgm:prSet presAssocID="{228EFED5-F111-45DE-87AA-2AB934EBC2AF}" presName="hierRoot2" presStyleCnt="0"/>
      <dgm:spPr/>
      <dgm:t>
        <a:bodyPr/>
        <a:lstStyle/>
        <a:p>
          <a:endParaRPr lang="ru-RU"/>
        </a:p>
      </dgm:t>
    </dgm:pt>
    <dgm:pt modelId="{1FA0C320-2582-4E8B-B210-866F2719CFF3}" type="pres">
      <dgm:prSet presAssocID="{228EFED5-F111-45DE-87AA-2AB934EBC2AF}" presName="composite2" presStyleCnt="0"/>
      <dgm:spPr/>
      <dgm:t>
        <a:bodyPr/>
        <a:lstStyle/>
        <a:p>
          <a:endParaRPr lang="ru-RU"/>
        </a:p>
      </dgm:t>
    </dgm:pt>
    <dgm:pt modelId="{C6F1ACFE-0F1A-4D3E-8C60-EE9B96194479}" type="pres">
      <dgm:prSet presAssocID="{228EFED5-F111-45DE-87AA-2AB934EBC2AF}" presName="background2" presStyleLbl="node2" presStyleIdx="0" presStyleCnt="3"/>
      <dgm:spPr>
        <a:prstGeom prst="smileyFac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C7006436-B7D9-42FB-A1F6-DCF3BC3626E8}" type="pres">
      <dgm:prSet presAssocID="{228EFED5-F111-45DE-87AA-2AB934EBC2AF}" presName="text2" presStyleLbl="fgAcc2" presStyleIdx="0" presStyleCnt="3" custScaleX="118432" custScaleY="124454">
        <dgm:presLayoutVars>
          <dgm:chPref val="3"/>
        </dgm:presLayoutVars>
      </dgm:prSet>
      <dgm:spPr>
        <a:prstGeom prst="smileyFace">
          <a:avLst/>
        </a:prstGeom>
      </dgm:spPr>
      <dgm:t>
        <a:bodyPr/>
        <a:lstStyle/>
        <a:p>
          <a:endParaRPr lang="ru-RU"/>
        </a:p>
      </dgm:t>
    </dgm:pt>
    <dgm:pt modelId="{CAF4625A-ABF4-4D27-818B-814D75518593}" type="pres">
      <dgm:prSet presAssocID="{228EFED5-F111-45DE-87AA-2AB934EBC2AF}" presName="hierChild3" presStyleCnt="0"/>
      <dgm:spPr/>
      <dgm:t>
        <a:bodyPr/>
        <a:lstStyle/>
        <a:p>
          <a:endParaRPr lang="ru-RU"/>
        </a:p>
      </dgm:t>
    </dgm:pt>
    <dgm:pt modelId="{B604EB4C-B2DA-49BF-A502-521820BA9A32}" type="pres">
      <dgm:prSet presAssocID="{563641AF-D1A7-415A-8BFA-AD8B592BD470}" presName="Name10" presStyleLbl="parChTrans1D2" presStyleIdx="1" presStyleCnt="3"/>
      <dgm:spPr/>
      <dgm:t>
        <a:bodyPr/>
        <a:lstStyle/>
        <a:p>
          <a:endParaRPr lang="ru-RU"/>
        </a:p>
      </dgm:t>
    </dgm:pt>
    <dgm:pt modelId="{905A7887-32E0-4BAB-9C60-5FEE4A41BB91}" type="pres">
      <dgm:prSet presAssocID="{FA49AA01-D1CF-412F-ABEF-4212A5AA69D7}" presName="hierRoot2" presStyleCnt="0"/>
      <dgm:spPr/>
      <dgm:t>
        <a:bodyPr/>
        <a:lstStyle/>
        <a:p>
          <a:endParaRPr lang="ru-RU"/>
        </a:p>
      </dgm:t>
    </dgm:pt>
    <dgm:pt modelId="{93A81239-C18B-40C6-832C-3116AFAABA02}" type="pres">
      <dgm:prSet presAssocID="{FA49AA01-D1CF-412F-ABEF-4212A5AA69D7}" presName="composite2" presStyleCnt="0"/>
      <dgm:spPr/>
      <dgm:t>
        <a:bodyPr/>
        <a:lstStyle/>
        <a:p>
          <a:endParaRPr lang="ru-RU"/>
        </a:p>
      </dgm:t>
    </dgm:pt>
    <dgm:pt modelId="{E0980339-413E-46BC-A9BA-7921E071E768}" type="pres">
      <dgm:prSet presAssocID="{FA49AA01-D1CF-412F-ABEF-4212A5AA69D7}" presName="background2" presStyleLbl="node2" presStyleIdx="1" presStyleCnt="3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B442AFCA-F71D-4AC3-8F59-84D9B051B229}" type="pres">
      <dgm:prSet presAssocID="{FA49AA01-D1CF-412F-ABEF-4212A5AA69D7}" presName="text2" presStyleLbl="fgAcc2" presStyleIdx="1" presStyleCnt="3" custScaleX="118432" custScaleY="124454" custLinFactNeighborX="9791" custLinFactNeighborY="21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1F9F1A-C784-4289-864E-FFA7EEA04C38}" type="pres">
      <dgm:prSet presAssocID="{FA49AA01-D1CF-412F-ABEF-4212A5AA69D7}" presName="hierChild3" presStyleCnt="0"/>
      <dgm:spPr/>
      <dgm:t>
        <a:bodyPr/>
        <a:lstStyle/>
        <a:p>
          <a:endParaRPr lang="ru-RU"/>
        </a:p>
      </dgm:t>
    </dgm:pt>
    <dgm:pt modelId="{3AAA53A9-BAE6-4D79-B7DF-3CB4596332F0}" type="pres">
      <dgm:prSet presAssocID="{11390A8C-A991-4225-A527-391C3E3D5B3E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5FAA104-C666-4283-A08A-7FE392AD2440}" type="pres">
      <dgm:prSet presAssocID="{53AC0D0F-901A-40FE-AA15-E61FF3BFA72D}" presName="hierRoot3" presStyleCnt="0"/>
      <dgm:spPr/>
      <dgm:t>
        <a:bodyPr/>
        <a:lstStyle/>
        <a:p>
          <a:endParaRPr lang="ru-RU"/>
        </a:p>
      </dgm:t>
    </dgm:pt>
    <dgm:pt modelId="{6A58CE30-7AF1-4C2D-A6F3-3A2F646C4308}" type="pres">
      <dgm:prSet presAssocID="{53AC0D0F-901A-40FE-AA15-E61FF3BFA72D}" presName="composite3" presStyleCnt="0"/>
      <dgm:spPr/>
      <dgm:t>
        <a:bodyPr/>
        <a:lstStyle/>
        <a:p>
          <a:endParaRPr lang="ru-RU"/>
        </a:p>
      </dgm:t>
    </dgm:pt>
    <dgm:pt modelId="{516C5676-B97C-4530-8B0E-6187E0530647}" type="pres">
      <dgm:prSet presAssocID="{53AC0D0F-901A-40FE-AA15-E61FF3BFA72D}" presName="background3" presStyleLbl="node3" presStyleIdx="0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A9C044EA-4419-40AB-B814-BC730DE6F961}" type="pres">
      <dgm:prSet presAssocID="{53AC0D0F-901A-40FE-AA15-E61FF3BFA72D}" presName="text3" presStyleLbl="fgAcc3" presStyleIdx="0" presStyleCnt="3" custScaleX="157887" custScaleY="218884" custLinFactNeighborX="4517" custLinFactNeighborY="-34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C729A4-B508-4EF4-BBE7-A083BF8AC71A}" type="pres">
      <dgm:prSet presAssocID="{53AC0D0F-901A-40FE-AA15-E61FF3BFA72D}" presName="hierChild4" presStyleCnt="0"/>
      <dgm:spPr/>
      <dgm:t>
        <a:bodyPr/>
        <a:lstStyle/>
        <a:p>
          <a:endParaRPr lang="ru-RU"/>
        </a:p>
      </dgm:t>
    </dgm:pt>
    <dgm:pt modelId="{049AFE23-783A-439D-8539-CE5D051FEDD0}" type="pres">
      <dgm:prSet presAssocID="{51C52D5E-E87C-4781-A1C2-B419FB6CA9E1}" presName="Name17" presStyleLbl="parChTrans1D3" presStyleIdx="1" presStyleCnt="3"/>
      <dgm:spPr/>
      <dgm:t>
        <a:bodyPr/>
        <a:lstStyle/>
        <a:p>
          <a:endParaRPr lang="ru-RU"/>
        </a:p>
      </dgm:t>
    </dgm:pt>
    <dgm:pt modelId="{FD926512-75A7-44DE-80E7-6FECF291BDA2}" type="pres">
      <dgm:prSet presAssocID="{34038586-5688-4621-A957-E7997FA93E5A}" presName="hierRoot3" presStyleCnt="0"/>
      <dgm:spPr/>
      <dgm:t>
        <a:bodyPr/>
        <a:lstStyle/>
        <a:p>
          <a:endParaRPr lang="ru-RU"/>
        </a:p>
      </dgm:t>
    </dgm:pt>
    <dgm:pt modelId="{07512C04-103E-4928-A122-C3D3FE1FACE1}" type="pres">
      <dgm:prSet presAssocID="{34038586-5688-4621-A957-E7997FA93E5A}" presName="composite3" presStyleCnt="0"/>
      <dgm:spPr/>
      <dgm:t>
        <a:bodyPr/>
        <a:lstStyle/>
        <a:p>
          <a:endParaRPr lang="ru-RU"/>
        </a:p>
      </dgm:t>
    </dgm:pt>
    <dgm:pt modelId="{3D3B1777-9DB2-4D4B-A39D-64B5ABE9A1C3}" type="pres">
      <dgm:prSet presAssocID="{34038586-5688-4621-A957-E7997FA93E5A}" presName="background3" presStyleLbl="node3" presStyleIdx="1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A89E170B-1A4C-43F3-8292-3188A96A5958}" type="pres">
      <dgm:prSet presAssocID="{34038586-5688-4621-A957-E7997FA93E5A}" presName="text3" presStyleLbl="fgAcc3" presStyleIdx="1" presStyleCnt="3" custScaleX="157887" custScaleY="218884" custLinFactNeighborX="9525" custLinFactNeighborY="-28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0E7766-540A-4B0A-8F57-6F6C4A322386}" type="pres">
      <dgm:prSet presAssocID="{34038586-5688-4621-A957-E7997FA93E5A}" presName="hierChild4" presStyleCnt="0"/>
      <dgm:spPr/>
      <dgm:t>
        <a:bodyPr/>
        <a:lstStyle/>
        <a:p>
          <a:endParaRPr lang="ru-RU"/>
        </a:p>
      </dgm:t>
    </dgm:pt>
    <dgm:pt modelId="{FCF26BCD-E4F6-42A0-8066-9B830D9EAF55}" type="pres">
      <dgm:prSet presAssocID="{BDFFAD8D-78DA-49A1-B3E6-33EBB75854B5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680F06-AC07-4F01-A0E8-04E63923F160}" type="pres">
      <dgm:prSet presAssocID="{967474E5-33CC-46DB-B30D-55F69E9CE408}" presName="hierRoot3" presStyleCnt="0"/>
      <dgm:spPr/>
      <dgm:t>
        <a:bodyPr/>
        <a:lstStyle/>
        <a:p>
          <a:endParaRPr lang="ru-RU"/>
        </a:p>
      </dgm:t>
    </dgm:pt>
    <dgm:pt modelId="{D0F8ADEA-7A35-4ABF-A3F4-F856F22B49C1}" type="pres">
      <dgm:prSet presAssocID="{967474E5-33CC-46DB-B30D-55F69E9CE408}" presName="composite3" presStyleCnt="0"/>
      <dgm:spPr/>
      <dgm:t>
        <a:bodyPr/>
        <a:lstStyle/>
        <a:p>
          <a:endParaRPr lang="ru-RU"/>
        </a:p>
      </dgm:t>
    </dgm:pt>
    <dgm:pt modelId="{53995E27-52CB-4271-BF71-CB84933C8359}" type="pres">
      <dgm:prSet presAssocID="{967474E5-33CC-46DB-B30D-55F69E9CE408}" presName="background3" presStyleLbl="node3" presStyleIdx="2" presStyleCnt="3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27BDFFBE-1661-45E2-B9E6-B8BA994EBA72}" type="pres">
      <dgm:prSet presAssocID="{967474E5-33CC-46DB-B30D-55F69E9CE408}" presName="text3" presStyleLbl="fgAcc3" presStyleIdx="2" presStyleCnt="3" custScaleX="157887" custScaleY="218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26A555-6EAA-4FC3-9662-670806CBE876}" type="pres">
      <dgm:prSet presAssocID="{967474E5-33CC-46DB-B30D-55F69E9CE408}" presName="hierChild4" presStyleCnt="0"/>
      <dgm:spPr/>
      <dgm:t>
        <a:bodyPr/>
        <a:lstStyle/>
        <a:p>
          <a:endParaRPr lang="ru-RU"/>
        </a:p>
      </dgm:t>
    </dgm:pt>
    <dgm:pt modelId="{7B7FD685-B940-429F-98BE-8F1900B02618}" type="pres">
      <dgm:prSet presAssocID="{7A610196-B980-4537-BE8F-A55045F3A7D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C321A69-6315-4458-8E23-6BAF46FD7EB9}" type="pres">
      <dgm:prSet presAssocID="{B565A945-259A-4E21-95FE-73A328A35780}" presName="hierRoot2" presStyleCnt="0"/>
      <dgm:spPr/>
      <dgm:t>
        <a:bodyPr/>
        <a:lstStyle/>
        <a:p>
          <a:endParaRPr lang="ru-RU"/>
        </a:p>
      </dgm:t>
    </dgm:pt>
    <dgm:pt modelId="{4A37A3EF-25A8-430F-A0F3-4BCD72D754C5}" type="pres">
      <dgm:prSet presAssocID="{B565A945-259A-4E21-95FE-73A328A35780}" presName="composite2" presStyleCnt="0"/>
      <dgm:spPr/>
      <dgm:t>
        <a:bodyPr/>
        <a:lstStyle/>
        <a:p>
          <a:endParaRPr lang="ru-RU"/>
        </a:p>
      </dgm:t>
    </dgm:pt>
    <dgm:pt modelId="{4E82C1FF-88B4-46B1-A867-3B1AE38AF34E}" type="pres">
      <dgm:prSet presAssocID="{B565A945-259A-4E21-95FE-73A328A35780}" presName="background2" presStyleLbl="node2" presStyleIdx="2" presStyleCnt="3"/>
      <dgm:spPr>
        <a:prstGeom prst="trapezoid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FC9E74F7-296A-4977-9604-096B3A24CE8B}" type="pres">
      <dgm:prSet presAssocID="{B565A945-259A-4E21-95FE-73A328A35780}" presName="text2" presStyleLbl="fgAcc2" presStyleIdx="2" presStyleCnt="3" custScaleX="137431" custScaleY="124454">
        <dgm:presLayoutVars>
          <dgm:chPref val="3"/>
        </dgm:presLayoutVars>
      </dgm:prSet>
      <dgm:spPr>
        <a:prstGeom prst="trapezoid">
          <a:avLst/>
        </a:prstGeom>
      </dgm:spPr>
      <dgm:t>
        <a:bodyPr/>
        <a:lstStyle/>
        <a:p>
          <a:endParaRPr lang="ru-RU"/>
        </a:p>
      </dgm:t>
    </dgm:pt>
    <dgm:pt modelId="{A5C09CFD-53D6-4A53-9F2B-E9ED1D3C8AE2}" type="pres">
      <dgm:prSet presAssocID="{B565A945-259A-4E21-95FE-73A328A35780}" presName="hierChild3" presStyleCnt="0"/>
      <dgm:spPr/>
      <dgm:t>
        <a:bodyPr/>
        <a:lstStyle/>
        <a:p>
          <a:endParaRPr lang="ru-RU"/>
        </a:p>
      </dgm:t>
    </dgm:pt>
  </dgm:ptLst>
  <dgm:cxnLst>
    <dgm:cxn modelId="{41EA4B5F-E014-46F1-8D09-B57345F50457}" type="presOf" srcId="{7A610196-B980-4537-BE8F-A55045F3A7DE}" destId="{7B7FD685-B940-429F-98BE-8F1900B02618}" srcOrd="0" destOrd="0" presId="urn:microsoft.com/office/officeart/2005/8/layout/hierarchy1"/>
    <dgm:cxn modelId="{FF132BC6-5008-4873-B057-3E979DFA16F7}" type="presOf" srcId="{5730B721-0F7E-4CB9-8511-BD4B1F334658}" destId="{A1B747FD-4554-446B-93BD-87E683CA6E8A}" srcOrd="0" destOrd="0" presId="urn:microsoft.com/office/officeart/2005/8/layout/hierarchy1"/>
    <dgm:cxn modelId="{D5539F47-C82B-4110-9866-CCAC78255C8A}" srcId="{95363DBA-CD85-4A9C-979D-5A728918F094}" destId="{494D61F0-2B43-472A-A60A-596F7D3252C6}" srcOrd="0" destOrd="0" parTransId="{2258C506-8AC2-4571-A07B-8D1F850400F9}" sibTransId="{8D1AE3D6-0C6E-4B89-A2C1-C3AB12277F14}"/>
    <dgm:cxn modelId="{9EE364AF-F331-4F10-9B2F-B2AF927C3B9C}" type="presOf" srcId="{563641AF-D1A7-415A-8BFA-AD8B592BD470}" destId="{B604EB4C-B2DA-49BF-A502-521820BA9A32}" srcOrd="0" destOrd="0" presId="urn:microsoft.com/office/officeart/2005/8/layout/hierarchy1"/>
    <dgm:cxn modelId="{9C71EB42-8FD1-450A-9FB6-29624B546C3E}" type="presOf" srcId="{B565A945-259A-4E21-95FE-73A328A35780}" destId="{FC9E74F7-296A-4977-9604-096B3A24CE8B}" srcOrd="0" destOrd="0" presId="urn:microsoft.com/office/officeart/2005/8/layout/hierarchy1"/>
    <dgm:cxn modelId="{1CC2ACC8-99FC-4489-8A1C-5E0A0EB20FA3}" srcId="{494D61F0-2B43-472A-A60A-596F7D3252C6}" destId="{B565A945-259A-4E21-95FE-73A328A35780}" srcOrd="2" destOrd="0" parTransId="{7A610196-B980-4537-BE8F-A55045F3A7DE}" sibTransId="{20A2F167-09FB-4E55-A007-C04376C766F1}"/>
    <dgm:cxn modelId="{45A3CB01-CC4E-40EA-8E65-A1D4B6511318}" srcId="{FA49AA01-D1CF-412F-ABEF-4212A5AA69D7}" destId="{34038586-5688-4621-A957-E7997FA93E5A}" srcOrd="1" destOrd="0" parTransId="{51C52D5E-E87C-4781-A1C2-B419FB6CA9E1}" sibTransId="{AF8A17CE-8D86-4DC9-9E9D-84BEE27A266C}"/>
    <dgm:cxn modelId="{18AA98CA-A74A-4883-AAC1-08D2C0573276}" type="presOf" srcId="{51C52D5E-E87C-4781-A1C2-B419FB6CA9E1}" destId="{049AFE23-783A-439D-8539-CE5D051FEDD0}" srcOrd="0" destOrd="0" presId="urn:microsoft.com/office/officeart/2005/8/layout/hierarchy1"/>
    <dgm:cxn modelId="{4F635171-9BED-4977-9CB8-89D6D78BD343}" type="presOf" srcId="{34038586-5688-4621-A957-E7997FA93E5A}" destId="{A89E170B-1A4C-43F3-8292-3188A96A5958}" srcOrd="0" destOrd="0" presId="urn:microsoft.com/office/officeart/2005/8/layout/hierarchy1"/>
    <dgm:cxn modelId="{25A00BD3-E953-46D0-94CA-82F60A86DD09}" type="presOf" srcId="{53AC0D0F-901A-40FE-AA15-E61FF3BFA72D}" destId="{A9C044EA-4419-40AB-B814-BC730DE6F961}" srcOrd="0" destOrd="0" presId="urn:microsoft.com/office/officeart/2005/8/layout/hierarchy1"/>
    <dgm:cxn modelId="{13FA8C25-7518-4F49-A5A3-531C2E3D7667}" type="presOf" srcId="{228EFED5-F111-45DE-87AA-2AB934EBC2AF}" destId="{C7006436-B7D9-42FB-A1F6-DCF3BC3626E8}" srcOrd="0" destOrd="0" presId="urn:microsoft.com/office/officeart/2005/8/layout/hierarchy1"/>
    <dgm:cxn modelId="{F4304C8B-ED78-439E-82BD-8A268C4F7769}" type="presOf" srcId="{95363DBA-CD85-4A9C-979D-5A728918F094}" destId="{5DD42F17-793C-40E5-BE52-8060CD266568}" srcOrd="0" destOrd="0" presId="urn:microsoft.com/office/officeart/2005/8/layout/hierarchy1"/>
    <dgm:cxn modelId="{536A3621-23FA-4FE2-B97F-3F512E67B5F5}" srcId="{FA49AA01-D1CF-412F-ABEF-4212A5AA69D7}" destId="{53AC0D0F-901A-40FE-AA15-E61FF3BFA72D}" srcOrd="0" destOrd="0" parTransId="{11390A8C-A991-4225-A527-391C3E3D5B3E}" sibTransId="{9363D11A-68D5-4817-BF3A-904A6CF73374}"/>
    <dgm:cxn modelId="{1025C8A4-7BBA-4954-A274-4DCB4D8DDBAC}" type="presOf" srcId="{967474E5-33CC-46DB-B30D-55F69E9CE408}" destId="{27BDFFBE-1661-45E2-B9E6-B8BA994EBA72}" srcOrd="0" destOrd="0" presId="urn:microsoft.com/office/officeart/2005/8/layout/hierarchy1"/>
    <dgm:cxn modelId="{C1C78EE6-B3DF-4C24-9A93-A3DB17F855BB}" type="presOf" srcId="{494D61F0-2B43-472A-A60A-596F7D3252C6}" destId="{7C42BE73-E064-4D39-97DB-1766E76FF99E}" srcOrd="0" destOrd="0" presId="urn:microsoft.com/office/officeart/2005/8/layout/hierarchy1"/>
    <dgm:cxn modelId="{553AEE0D-3B33-4AF5-A61E-1EF6468DA3A1}" srcId="{494D61F0-2B43-472A-A60A-596F7D3252C6}" destId="{228EFED5-F111-45DE-87AA-2AB934EBC2AF}" srcOrd="0" destOrd="0" parTransId="{5730B721-0F7E-4CB9-8511-BD4B1F334658}" sibTransId="{4105A0FF-D914-49D0-A506-E6D4B951BBF7}"/>
    <dgm:cxn modelId="{F3769BFF-9F02-4602-B3B0-080CD97ECC29}" type="presOf" srcId="{BDFFAD8D-78DA-49A1-B3E6-33EBB75854B5}" destId="{FCF26BCD-E4F6-42A0-8066-9B830D9EAF55}" srcOrd="0" destOrd="0" presId="urn:microsoft.com/office/officeart/2005/8/layout/hierarchy1"/>
    <dgm:cxn modelId="{F1C036F6-F34B-4C40-A8AB-499F754722FA}" srcId="{494D61F0-2B43-472A-A60A-596F7D3252C6}" destId="{FA49AA01-D1CF-412F-ABEF-4212A5AA69D7}" srcOrd="1" destOrd="0" parTransId="{563641AF-D1A7-415A-8BFA-AD8B592BD470}" sibTransId="{8BE21A0B-9F33-4089-A470-AEB68C7D64CC}"/>
    <dgm:cxn modelId="{2F3140C8-52B2-45E7-9558-AFC6553589BE}" srcId="{FA49AA01-D1CF-412F-ABEF-4212A5AA69D7}" destId="{967474E5-33CC-46DB-B30D-55F69E9CE408}" srcOrd="2" destOrd="0" parTransId="{BDFFAD8D-78DA-49A1-B3E6-33EBB75854B5}" sibTransId="{26D02594-2260-4D04-B27A-B4F1EFC94AB7}"/>
    <dgm:cxn modelId="{6C01F6AB-54A4-47E5-9C7F-4028272039F9}" type="presOf" srcId="{FA49AA01-D1CF-412F-ABEF-4212A5AA69D7}" destId="{B442AFCA-F71D-4AC3-8F59-84D9B051B229}" srcOrd="0" destOrd="0" presId="urn:microsoft.com/office/officeart/2005/8/layout/hierarchy1"/>
    <dgm:cxn modelId="{87E7817C-4A4C-4D37-9C43-011715103FE0}" type="presOf" srcId="{11390A8C-A991-4225-A527-391C3E3D5B3E}" destId="{3AAA53A9-BAE6-4D79-B7DF-3CB4596332F0}" srcOrd="0" destOrd="0" presId="urn:microsoft.com/office/officeart/2005/8/layout/hierarchy1"/>
    <dgm:cxn modelId="{64F60855-532E-4CF8-B763-9904F70F6EDA}" type="presParOf" srcId="{5DD42F17-793C-40E5-BE52-8060CD266568}" destId="{DF22084A-C97D-447E-A414-5A7C669F877D}" srcOrd="0" destOrd="0" presId="urn:microsoft.com/office/officeart/2005/8/layout/hierarchy1"/>
    <dgm:cxn modelId="{2536FBFB-EC72-4D82-9987-8DD442CC4A10}" type="presParOf" srcId="{DF22084A-C97D-447E-A414-5A7C669F877D}" destId="{356C210D-E60A-4350-B13A-66809BEE0E54}" srcOrd="0" destOrd="0" presId="urn:microsoft.com/office/officeart/2005/8/layout/hierarchy1"/>
    <dgm:cxn modelId="{9CE46936-F42E-4C92-B583-5D23E93505CA}" type="presParOf" srcId="{356C210D-E60A-4350-B13A-66809BEE0E54}" destId="{C1F1EAF7-4C20-4DA2-8FB1-BD9AE1B5540C}" srcOrd="0" destOrd="0" presId="urn:microsoft.com/office/officeart/2005/8/layout/hierarchy1"/>
    <dgm:cxn modelId="{A0E00D78-5FCD-4A15-B83A-DBB15554DBEA}" type="presParOf" srcId="{356C210D-E60A-4350-B13A-66809BEE0E54}" destId="{7C42BE73-E064-4D39-97DB-1766E76FF99E}" srcOrd="1" destOrd="0" presId="urn:microsoft.com/office/officeart/2005/8/layout/hierarchy1"/>
    <dgm:cxn modelId="{407015E7-FA48-4D33-AD7F-93F6E7BE1881}" type="presParOf" srcId="{DF22084A-C97D-447E-A414-5A7C669F877D}" destId="{59CCE39A-EDBD-480C-A79C-73787040433E}" srcOrd="1" destOrd="0" presId="urn:microsoft.com/office/officeart/2005/8/layout/hierarchy1"/>
    <dgm:cxn modelId="{1F00F1E8-2E7F-42BA-9B03-B8B78A094D22}" type="presParOf" srcId="{59CCE39A-EDBD-480C-A79C-73787040433E}" destId="{A1B747FD-4554-446B-93BD-87E683CA6E8A}" srcOrd="0" destOrd="0" presId="urn:microsoft.com/office/officeart/2005/8/layout/hierarchy1"/>
    <dgm:cxn modelId="{FC4B3BAC-7BDE-4B13-AF45-148C4D4D1CBC}" type="presParOf" srcId="{59CCE39A-EDBD-480C-A79C-73787040433E}" destId="{FC00EA52-C81E-45C3-BADE-A807A92DE71C}" srcOrd="1" destOrd="0" presId="urn:microsoft.com/office/officeart/2005/8/layout/hierarchy1"/>
    <dgm:cxn modelId="{64040AAA-D51A-48A9-B524-FEF987F0AB85}" type="presParOf" srcId="{FC00EA52-C81E-45C3-BADE-A807A92DE71C}" destId="{1FA0C320-2582-4E8B-B210-866F2719CFF3}" srcOrd="0" destOrd="0" presId="urn:microsoft.com/office/officeart/2005/8/layout/hierarchy1"/>
    <dgm:cxn modelId="{5B070C8D-E352-4D3B-A69D-B18ECC250407}" type="presParOf" srcId="{1FA0C320-2582-4E8B-B210-866F2719CFF3}" destId="{C6F1ACFE-0F1A-4D3E-8C60-EE9B96194479}" srcOrd="0" destOrd="0" presId="urn:microsoft.com/office/officeart/2005/8/layout/hierarchy1"/>
    <dgm:cxn modelId="{82BCEBED-A1FA-4B41-896F-888F57191F79}" type="presParOf" srcId="{1FA0C320-2582-4E8B-B210-866F2719CFF3}" destId="{C7006436-B7D9-42FB-A1F6-DCF3BC3626E8}" srcOrd="1" destOrd="0" presId="urn:microsoft.com/office/officeart/2005/8/layout/hierarchy1"/>
    <dgm:cxn modelId="{7160D5E7-14AF-4E86-8A4C-78561A31A179}" type="presParOf" srcId="{FC00EA52-C81E-45C3-BADE-A807A92DE71C}" destId="{CAF4625A-ABF4-4D27-818B-814D75518593}" srcOrd="1" destOrd="0" presId="urn:microsoft.com/office/officeart/2005/8/layout/hierarchy1"/>
    <dgm:cxn modelId="{A46B18E8-1AE0-47EE-8E23-E1BB580AD113}" type="presParOf" srcId="{59CCE39A-EDBD-480C-A79C-73787040433E}" destId="{B604EB4C-B2DA-49BF-A502-521820BA9A32}" srcOrd="2" destOrd="0" presId="urn:microsoft.com/office/officeart/2005/8/layout/hierarchy1"/>
    <dgm:cxn modelId="{A6D7CE7C-9232-4717-B6BE-337EA6296514}" type="presParOf" srcId="{59CCE39A-EDBD-480C-A79C-73787040433E}" destId="{905A7887-32E0-4BAB-9C60-5FEE4A41BB91}" srcOrd="3" destOrd="0" presId="urn:microsoft.com/office/officeart/2005/8/layout/hierarchy1"/>
    <dgm:cxn modelId="{296069BA-7B42-4797-B6FE-A5A919A8285C}" type="presParOf" srcId="{905A7887-32E0-4BAB-9C60-5FEE4A41BB91}" destId="{93A81239-C18B-40C6-832C-3116AFAABA02}" srcOrd="0" destOrd="0" presId="urn:microsoft.com/office/officeart/2005/8/layout/hierarchy1"/>
    <dgm:cxn modelId="{857157EF-60C5-4C7F-8017-AA1B2ED1542D}" type="presParOf" srcId="{93A81239-C18B-40C6-832C-3116AFAABA02}" destId="{E0980339-413E-46BC-A9BA-7921E071E768}" srcOrd="0" destOrd="0" presId="urn:microsoft.com/office/officeart/2005/8/layout/hierarchy1"/>
    <dgm:cxn modelId="{82BF7C9E-F9DB-4F70-B4EA-447AB4CFD2BC}" type="presParOf" srcId="{93A81239-C18B-40C6-832C-3116AFAABA02}" destId="{B442AFCA-F71D-4AC3-8F59-84D9B051B229}" srcOrd="1" destOrd="0" presId="urn:microsoft.com/office/officeart/2005/8/layout/hierarchy1"/>
    <dgm:cxn modelId="{98FB84BE-A632-438D-9A7D-92C082C0B7C3}" type="presParOf" srcId="{905A7887-32E0-4BAB-9C60-5FEE4A41BB91}" destId="{F21F9F1A-C784-4289-864E-FFA7EEA04C38}" srcOrd="1" destOrd="0" presId="urn:microsoft.com/office/officeart/2005/8/layout/hierarchy1"/>
    <dgm:cxn modelId="{C27EC2D8-AFF8-45B1-9F15-6756D1EAFE1E}" type="presParOf" srcId="{F21F9F1A-C784-4289-864E-FFA7EEA04C38}" destId="{3AAA53A9-BAE6-4D79-B7DF-3CB4596332F0}" srcOrd="0" destOrd="0" presId="urn:microsoft.com/office/officeart/2005/8/layout/hierarchy1"/>
    <dgm:cxn modelId="{7F4F5514-495D-4017-982C-1856EB3BF724}" type="presParOf" srcId="{F21F9F1A-C784-4289-864E-FFA7EEA04C38}" destId="{D5FAA104-C666-4283-A08A-7FE392AD2440}" srcOrd="1" destOrd="0" presId="urn:microsoft.com/office/officeart/2005/8/layout/hierarchy1"/>
    <dgm:cxn modelId="{8796AB99-B324-4A9E-B6B5-1D46DFADF62C}" type="presParOf" srcId="{D5FAA104-C666-4283-A08A-7FE392AD2440}" destId="{6A58CE30-7AF1-4C2D-A6F3-3A2F646C4308}" srcOrd="0" destOrd="0" presId="urn:microsoft.com/office/officeart/2005/8/layout/hierarchy1"/>
    <dgm:cxn modelId="{DF6530AE-C280-48C4-ADDA-6B9BCD28232A}" type="presParOf" srcId="{6A58CE30-7AF1-4C2D-A6F3-3A2F646C4308}" destId="{516C5676-B97C-4530-8B0E-6187E0530647}" srcOrd="0" destOrd="0" presId="urn:microsoft.com/office/officeart/2005/8/layout/hierarchy1"/>
    <dgm:cxn modelId="{9855CF1E-F7BB-429A-A5EE-D65994ED6DA3}" type="presParOf" srcId="{6A58CE30-7AF1-4C2D-A6F3-3A2F646C4308}" destId="{A9C044EA-4419-40AB-B814-BC730DE6F961}" srcOrd="1" destOrd="0" presId="urn:microsoft.com/office/officeart/2005/8/layout/hierarchy1"/>
    <dgm:cxn modelId="{3AD7E3BF-724E-45FD-B314-68249F592188}" type="presParOf" srcId="{D5FAA104-C666-4283-A08A-7FE392AD2440}" destId="{BDC729A4-B508-4EF4-BBE7-A083BF8AC71A}" srcOrd="1" destOrd="0" presId="urn:microsoft.com/office/officeart/2005/8/layout/hierarchy1"/>
    <dgm:cxn modelId="{C85645CD-711C-406C-BA73-9FB4BAD48274}" type="presParOf" srcId="{F21F9F1A-C784-4289-864E-FFA7EEA04C38}" destId="{049AFE23-783A-439D-8539-CE5D051FEDD0}" srcOrd="2" destOrd="0" presId="urn:microsoft.com/office/officeart/2005/8/layout/hierarchy1"/>
    <dgm:cxn modelId="{6074DFBD-3658-4578-B1D4-00DC06FF4779}" type="presParOf" srcId="{F21F9F1A-C784-4289-864E-FFA7EEA04C38}" destId="{FD926512-75A7-44DE-80E7-6FECF291BDA2}" srcOrd="3" destOrd="0" presId="urn:microsoft.com/office/officeart/2005/8/layout/hierarchy1"/>
    <dgm:cxn modelId="{D580934A-0A06-41C9-B7E1-E585E58F5DC3}" type="presParOf" srcId="{FD926512-75A7-44DE-80E7-6FECF291BDA2}" destId="{07512C04-103E-4928-A122-C3D3FE1FACE1}" srcOrd="0" destOrd="0" presId="urn:microsoft.com/office/officeart/2005/8/layout/hierarchy1"/>
    <dgm:cxn modelId="{EA6D4AD0-780B-44DF-9D56-3E43D4626F95}" type="presParOf" srcId="{07512C04-103E-4928-A122-C3D3FE1FACE1}" destId="{3D3B1777-9DB2-4D4B-A39D-64B5ABE9A1C3}" srcOrd="0" destOrd="0" presId="urn:microsoft.com/office/officeart/2005/8/layout/hierarchy1"/>
    <dgm:cxn modelId="{A478FA3A-3A70-4FAA-B0F2-BEF68EDE1596}" type="presParOf" srcId="{07512C04-103E-4928-A122-C3D3FE1FACE1}" destId="{A89E170B-1A4C-43F3-8292-3188A96A5958}" srcOrd="1" destOrd="0" presId="urn:microsoft.com/office/officeart/2005/8/layout/hierarchy1"/>
    <dgm:cxn modelId="{09204BF8-7203-49F3-988F-9B27D6C3BBE3}" type="presParOf" srcId="{FD926512-75A7-44DE-80E7-6FECF291BDA2}" destId="{C00E7766-540A-4B0A-8F57-6F6C4A322386}" srcOrd="1" destOrd="0" presId="urn:microsoft.com/office/officeart/2005/8/layout/hierarchy1"/>
    <dgm:cxn modelId="{AFC8E115-8C4C-4F7F-AB0A-0DD3D7B31C99}" type="presParOf" srcId="{F21F9F1A-C784-4289-864E-FFA7EEA04C38}" destId="{FCF26BCD-E4F6-42A0-8066-9B830D9EAF55}" srcOrd="4" destOrd="0" presId="urn:microsoft.com/office/officeart/2005/8/layout/hierarchy1"/>
    <dgm:cxn modelId="{0E281FF9-7054-489D-BE52-D3F82C59AD29}" type="presParOf" srcId="{F21F9F1A-C784-4289-864E-FFA7EEA04C38}" destId="{05680F06-AC07-4F01-A0E8-04E63923F160}" srcOrd="5" destOrd="0" presId="urn:microsoft.com/office/officeart/2005/8/layout/hierarchy1"/>
    <dgm:cxn modelId="{AF97E697-7BBC-47CB-ADFF-9B4A9158B9E6}" type="presParOf" srcId="{05680F06-AC07-4F01-A0E8-04E63923F160}" destId="{D0F8ADEA-7A35-4ABF-A3F4-F856F22B49C1}" srcOrd="0" destOrd="0" presId="urn:microsoft.com/office/officeart/2005/8/layout/hierarchy1"/>
    <dgm:cxn modelId="{4A8B4654-251F-4B93-86E8-240C8C792F97}" type="presParOf" srcId="{D0F8ADEA-7A35-4ABF-A3F4-F856F22B49C1}" destId="{53995E27-52CB-4271-BF71-CB84933C8359}" srcOrd="0" destOrd="0" presId="urn:microsoft.com/office/officeart/2005/8/layout/hierarchy1"/>
    <dgm:cxn modelId="{346B55D8-E232-48C3-BAFB-09FE7A94F8C5}" type="presParOf" srcId="{D0F8ADEA-7A35-4ABF-A3F4-F856F22B49C1}" destId="{27BDFFBE-1661-45E2-B9E6-B8BA994EBA72}" srcOrd="1" destOrd="0" presId="urn:microsoft.com/office/officeart/2005/8/layout/hierarchy1"/>
    <dgm:cxn modelId="{934F121D-4EA8-49FD-B185-BFFDBF1066CB}" type="presParOf" srcId="{05680F06-AC07-4F01-A0E8-04E63923F160}" destId="{DD26A555-6EAA-4FC3-9662-670806CBE876}" srcOrd="1" destOrd="0" presId="urn:microsoft.com/office/officeart/2005/8/layout/hierarchy1"/>
    <dgm:cxn modelId="{FE4D960D-C5BF-494E-98BF-FAA907F5CDE9}" type="presParOf" srcId="{59CCE39A-EDBD-480C-A79C-73787040433E}" destId="{7B7FD685-B940-429F-98BE-8F1900B02618}" srcOrd="4" destOrd="0" presId="urn:microsoft.com/office/officeart/2005/8/layout/hierarchy1"/>
    <dgm:cxn modelId="{E2863299-55CE-4404-BC5C-F1568368EEA7}" type="presParOf" srcId="{59CCE39A-EDBD-480C-A79C-73787040433E}" destId="{CC321A69-6315-4458-8E23-6BAF46FD7EB9}" srcOrd="5" destOrd="0" presId="urn:microsoft.com/office/officeart/2005/8/layout/hierarchy1"/>
    <dgm:cxn modelId="{E47C3203-13AC-4C83-B720-11C5C58ED33A}" type="presParOf" srcId="{CC321A69-6315-4458-8E23-6BAF46FD7EB9}" destId="{4A37A3EF-25A8-430F-A0F3-4BCD72D754C5}" srcOrd="0" destOrd="0" presId="urn:microsoft.com/office/officeart/2005/8/layout/hierarchy1"/>
    <dgm:cxn modelId="{D880430C-8DC5-42F5-B8AE-C893A666B228}" type="presParOf" srcId="{4A37A3EF-25A8-430F-A0F3-4BCD72D754C5}" destId="{4E82C1FF-88B4-46B1-A867-3B1AE38AF34E}" srcOrd="0" destOrd="0" presId="urn:microsoft.com/office/officeart/2005/8/layout/hierarchy1"/>
    <dgm:cxn modelId="{7089AA7B-82E0-45B3-B22B-595772FD0929}" type="presParOf" srcId="{4A37A3EF-25A8-430F-A0F3-4BCD72D754C5}" destId="{FC9E74F7-296A-4977-9604-096B3A24CE8B}" srcOrd="1" destOrd="0" presId="urn:microsoft.com/office/officeart/2005/8/layout/hierarchy1"/>
    <dgm:cxn modelId="{1D8FCCEC-F10B-47E0-A56D-9A59D0F1A059}" type="presParOf" srcId="{CC321A69-6315-4458-8E23-6BAF46FD7EB9}" destId="{A5C09CFD-53D6-4A53-9F2B-E9ED1D3C8AE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12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94%              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295058" custLinFactNeighborX="-3333" custLinFactNeighborY="54062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53915" custLinFactNeighborX="-12500" custLinFactNeighborY="-10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22292947-A83D-4039-A702-3C19F8453B2E}" type="presOf" srcId="{B7B04CE6-0D50-4BD1-B9F1-F653E76769C0}" destId="{C522D3AE-5E53-4364-B4F5-711F518D2380}" srcOrd="0" destOrd="0" presId="urn:microsoft.com/office/officeart/2005/8/layout/arrow2"/>
    <dgm:cxn modelId="{01C553CB-EB13-46BD-A383-5751FDBCA9A3}" type="presOf" srcId="{6AA67EB3-73B9-42D0-A73D-E1171EF48905}" destId="{DA37F139-A183-444F-8974-6954FADFC66F}" srcOrd="0" destOrd="0" presId="urn:microsoft.com/office/officeart/2005/8/layout/arrow2"/>
    <dgm:cxn modelId="{6FDF5E47-6ED0-4306-8E6E-A977CE856A50}" type="presParOf" srcId="{DA37F139-A183-444F-8974-6954FADFC66F}" destId="{F2229DA9-69C2-4BFB-A8A6-B2CBDA3E1420}" srcOrd="0" destOrd="0" presId="urn:microsoft.com/office/officeart/2005/8/layout/arrow2"/>
    <dgm:cxn modelId="{91F1480D-313E-4176-AEB5-D2A5B8A81013}" type="presParOf" srcId="{DA37F139-A183-444F-8974-6954FADFC66F}" destId="{C5B20276-AA92-4694-817A-D803478D09DD}" srcOrd="1" destOrd="0" presId="urn:microsoft.com/office/officeart/2005/8/layout/arrow2"/>
    <dgm:cxn modelId="{02C6394B-162D-4716-BFCA-86C2FEC4CCFC}" type="presParOf" srcId="{C5B20276-AA92-4694-817A-D803478D09DD}" destId="{9FE9F764-513A-4BE3-97EF-74ADBD292242}" srcOrd="0" destOrd="0" presId="urn:microsoft.com/office/officeart/2005/8/layout/arrow2"/>
    <dgm:cxn modelId="{7AF89B2B-5EEC-4184-92E1-3AD9EA744CA4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33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CB1D038C-EA75-4AF1-8BE8-8E7758517387}" type="presOf" srcId="{6AA67EB3-73B9-42D0-A73D-E1171EF48905}" destId="{DA37F139-A183-444F-8974-6954FADFC66F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895844C-99B4-4D86-854A-08CC6ADA5F62}" type="doc">
      <dgm:prSet loTypeId="urn:microsoft.com/office/officeart/2005/8/layout/hierarchy3" loCatId="list" qsTypeId="urn:microsoft.com/office/officeart/2005/8/quickstyle/simple3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C6EB6345-1213-4744-A0FB-960DFBFFDE9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Налоговые вычеты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BDDB01D-1844-4BE2-B037-94E748488F24}" type="parTrans" cxnId="{363A00B2-0A99-4822-8F0E-60529A3E83AE}">
      <dgm:prSet/>
      <dgm:spPr/>
      <dgm:t>
        <a:bodyPr/>
        <a:lstStyle/>
        <a:p>
          <a:endParaRPr lang="ru-RU"/>
        </a:p>
      </dgm:t>
    </dgm:pt>
    <dgm:pt modelId="{49AE5701-5504-4271-B4EE-3668B352BDD7}" type="sibTrans" cxnId="{363A00B2-0A99-4822-8F0E-60529A3E83AE}">
      <dgm:prSet/>
      <dgm:spPr/>
      <dgm:t>
        <a:bodyPr/>
        <a:lstStyle/>
        <a:p>
          <a:endParaRPr lang="ru-RU"/>
        </a:p>
      </dgm:t>
    </dgm:pt>
    <dgm:pt modelId="{87CD2C97-2BC2-4AFE-B251-8AC14452CAF7}">
      <dgm:prSet phldrT="[Текст]"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СОЦИАЛЬНЫЕ: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 доходов, перечисляемых в виде пожертвований;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уплаченной за обучение (но не более 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50 000 рублей);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уплаченной за медицинские услуги;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сумме, уплаченных пенсионных взносов по договору негосударственного пенсионного обеспечения;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сумме уплаченных дополнительных страховых взносов на накопительную часть трудовой пенсии.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999DC21-4176-44FE-8AD4-72B7C2451673}" type="parTrans" cxnId="{4A98A305-679D-42C0-88BD-FCAB78C4D3E8}">
      <dgm:prSet/>
      <dgm:spPr/>
      <dgm:t>
        <a:bodyPr/>
        <a:lstStyle/>
        <a:p>
          <a:endParaRPr lang="ru-RU"/>
        </a:p>
      </dgm:t>
    </dgm:pt>
    <dgm:pt modelId="{F9E6A7F5-72E2-487E-9DE4-FF4932869926}" type="sibTrans" cxnId="{4A98A305-679D-42C0-88BD-FCAB78C4D3E8}">
      <dgm:prSet/>
      <dgm:spPr/>
      <dgm:t>
        <a:bodyPr/>
        <a:lstStyle/>
        <a:p>
          <a:endParaRPr lang="ru-RU"/>
        </a:p>
      </dgm:t>
    </dgm:pt>
    <dgm:pt modelId="{3CC49B26-8E43-4861-969C-22D169F84209}">
      <dgm:prSet phldrT="[Текст]"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СТАНДАРТНЫЕ:</a:t>
          </a:r>
        </a:p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В том числе на детей: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- 1 400 рублей - на первого ребенка;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- 1 400 рублей - на второго ребенка;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- 3 000 рублей - на третьего и каждого последующего ребенка.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5BE7B2C-EA14-4834-9207-EF5BEC879B93}" type="parTrans" cxnId="{CCE3835E-950C-4E69-8889-6F0BDD3BD86F}">
      <dgm:prSet/>
      <dgm:spPr/>
      <dgm:t>
        <a:bodyPr/>
        <a:lstStyle/>
        <a:p>
          <a:endParaRPr lang="ru-RU"/>
        </a:p>
      </dgm:t>
    </dgm:pt>
    <dgm:pt modelId="{49DD4B48-1E11-4504-9D89-62C00585625D}" type="sibTrans" cxnId="{CCE3835E-950C-4E69-8889-6F0BDD3BD86F}">
      <dgm:prSet/>
      <dgm:spPr/>
      <dgm:t>
        <a:bodyPr/>
        <a:lstStyle/>
        <a:p>
          <a:endParaRPr lang="ru-RU"/>
        </a:p>
      </dgm:t>
    </dgm:pt>
    <dgm:pt modelId="{DAA7EB95-F5BE-4D6B-9B60-B3FE74BE5D4E}">
      <dgm:prSet/>
      <dgm:spPr/>
      <dgm:t>
        <a:bodyPr/>
        <a:lstStyle/>
        <a:p>
          <a:pPr algn="ctr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ИМУЩЕСТВЕННЫЕ</a:t>
          </a:r>
        </a:p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- в том числе при продаже имущества  (в размере дохода, не превышающего 1 000 000 рублей)</a:t>
          </a:r>
        </a:p>
      </dgm:t>
    </dgm:pt>
    <dgm:pt modelId="{5F360242-BB15-4080-BA4C-1C82C0FA6259}" type="parTrans" cxnId="{E2F1BE73-E171-4C57-B572-9E267D003926}">
      <dgm:prSet/>
      <dgm:spPr/>
      <dgm:t>
        <a:bodyPr/>
        <a:lstStyle/>
        <a:p>
          <a:endParaRPr lang="ru-RU"/>
        </a:p>
      </dgm:t>
    </dgm:pt>
    <dgm:pt modelId="{A32F2A2E-502E-44FE-AC2C-31A2F1DE3446}" type="sibTrans" cxnId="{E2F1BE73-E171-4C57-B572-9E267D003926}">
      <dgm:prSet/>
      <dgm:spPr/>
      <dgm:t>
        <a:bodyPr/>
        <a:lstStyle/>
        <a:p>
          <a:endParaRPr lang="ru-RU"/>
        </a:p>
      </dgm:t>
    </dgm:pt>
    <dgm:pt modelId="{5BD46565-661C-439E-AEE6-513973A54F0B}" type="pres">
      <dgm:prSet presAssocID="{D895844C-99B4-4D86-854A-08CC6ADA5F6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D11A8F-EC67-48D4-B0E1-5A54F4022921}" type="pres">
      <dgm:prSet presAssocID="{C6EB6345-1213-4744-A0FB-960DFBFFDE97}" presName="root" presStyleCnt="0"/>
      <dgm:spPr/>
      <dgm:t>
        <a:bodyPr/>
        <a:lstStyle/>
        <a:p>
          <a:endParaRPr lang="ru-RU"/>
        </a:p>
      </dgm:t>
    </dgm:pt>
    <dgm:pt modelId="{C36C59D7-EE23-4037-9DA0-D523E3E2CB2A}" type="pres">
      <dgm:prSet presAssocID="{C6EB6345-1213-4744-A0FB-960DFBFFDE97}" presName="rootComposite" presStyleCnt="0"/>
      <dgm:spPr/>
      <dgm:t>
        <a:bodyPr/>
        <a:lstStyle/>
        <a:p>
          <a:endParaRPr lang="ru-RU"/>
        </a:p>
      </dgm:t>
    </dgm:pt>
    <dgm:pt modelId="{A036256A-489B-4AD6-8D9F-B5B4FC7B50DC}" type="pres">
      <dgm:prSet presAssocID="{C6EB6345-1213-4744-A0FB-960DFBFFDE97}" presName="rootText" presStyleLbl="node1" presStyleIdx="0" presStyleCnt="1" custScaleX="148220" custScaleY="59604" custLinFactNeighborX="3689" custLinFactNeighborY="12883"/>
      <dgm:spPr/>
      <dgm:t>
        <a:bodyPr/>
        <a:lstStyle/>
        <a:p>
          <a:endParaRPr lang="ru-RU"/>
        </a:p>
      </dgm:t>
    </dgm:pt>
    <dgm:pt modelId="{386954BF-EFC6-4706-99EE-2F2A08E19862}" type="pres">
      <dgm:prSet presAssocID="{C6EB6345-1213-4744-A0FB-960DFBFFDE97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C93D11-AF95-405C-B3DC-2CB3C9505D4D}" type="pres">
      <dgm:prSet presAssocID="{C6EB6345-1213-4744-A0FB-960DFBFFDE97}" presName="childShape" presStyleCnt="0"/>
      <dgm:spPr/>
      <dgm:t>
        <a:bodyPr/>
        <a:lstStyle/>
        <a:p>
          <a:endParaRPr lang="ru-RU"/>
        </a:p>
      </dgm:t>
    </dgm:pt>
    <dgm:pt modelId="{931401F3-1978-45AE-9855-D0863FB62EAD}" type="pres">
      <dgm:prSet presAssocID="{9999DC21-4176-44FE-8AD4-72B7C245167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BA72E2A8-2DCF-4190-A650-499F3B030399}" type="pres">
      <dgm:prSet presAssocID="{87CD2C97-2BC2-4AFE-B251-8AC14452CAF7}" presName="childText" presStyleLbl="bgAcc1" presStyleIdx="0" presStyleCnt="3" custScaleX="271675" custScaleY="271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23D50-4AF3-4036-9F7E-D81EBC54F06A}" type="pres">
      <dgm:prSet presAssocID="{E5BE7B2C-EA14-4834-9207-EF5BEC879B93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C9867B6-D145-4A18-BBC3-6E34FF693558}" type="pres">
      <dgm:prSet presAssocID="{3CC49B26-8E43-4861-969C-22D169F84209}" presName="childText" presStyleLbl="bgAcc1" presStyleIdx="1" presStyleCnt="3" custScaleX="271675" custScaleY="164955" custLinFactNeighborX="71" custLinFactNeighborY="-15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904A6-19AD-4844-82AB-194278426FCE}" type="pres">
      <dgm:prSet presAssocID="{5F360242-BB15-4080-BA4C-1C82C0FA6259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37A93E5-A985-4FA5-A740-4A4C98C5CAE8}" type="pres">
      <dgm:prSet presAssocID="{DAA7EB95-F5BE-4D6B-9B60-B3FE74BE5D4E}" presName="childText" presStyleLbl="bgAcc1" presStyleIdx="2" presStyleCnt="3" custScaleX="271675" custScaleY="83834" custLinFactNeighborX="71" custLinFactNeighborY="-30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5515AC-945A-4BFD-AA26-D6F1F228F652}" type="presOf" srcId="{DAA7EB95-F5BE-4D6B-9B60-B3FE74BE5D4E}" destId="{937A93E5-A985-4FA5-A740-4A4C98C5CAE8}" srcOrd="0" destOrd="0" presId="urn:microsoft.com/office/officeart/2005/8/layout/hierarchy3"/>
    <dgm:cxn modelId="{69E16AB7-0FD1-4CCD-BE4F-D4F3FE8A8EDD}" type="presOf" srcId="{C6EB6345-1213-4744-A0FB-960DFBFFDE97}" destId="{386954BF-EFC6-4706-99EE-2F2A08E19862}" srcOrd="1" destOrd="0" presId="urn:microsoft.com/office/officeart/2005/8/layout/hierarchy3"/>
    <dgm:cxn modelId="{E2F1BE73-E171-4C57-B572-9E267D003926}" srcId="{C6EB6345-1213-4744-A0FB-960DFBFFDE97}" destId="{DAA7EB95-F5BE-4D6B-9B60-B3FE74BE5D4E}" srcOrd="2" destOrd="0" parTransId="{5F360242-BB15-4080-BA4C-1C82C0FA6259}" sibTransId="{A32F2A2E-502E-44FE-AC2C-31A2F1DE3446}"/>
    <dgm:cxn modelId="{1F477B25-9268-42F8-A62E-11AE07E28CD1}" type="presOf" srcId="{5F360242-BB15-4080-BA4C-1C82C0FA6259}" destId="{EC0904A6-19AD-4844-82AB-194278426FCE}" srcOrd="0" destOrd="0" presId="urn:microsoft.com/office/officeart/2005/8/layout/hierarchy3"/>
    <dgm:cxn modelId="{6B3172D7-0436-4DF9-A473-6789116E9FFB}" type="presOf" srcId="{D895844C-99B4-4D86-854A-08CC6ADA5F62}" destId="{5BD46565-661C-439E-AEE6-513973A54F0B}" srcOrd="0" destOrd="0" presId="urn:microsoft.com/office/officeart/2005/8/layout/hierarchy3"/>
    <dgm:cxn modelId="{F4AB145C-6AB5-4E34-B2AF-DA20DDE46876}" type="presOf" srcId="{3CC49B26-8E43-4861-969C-22D169F84209}" destId="{4C9867B6-D145-4A18-BBC3-6E34FF693558}" srcOrd="0" destOrd="0" presId="urn:microsoft.com/office/officeart/2005/8/layout/hierarchy3"/>
    <dgm:cxn modelId="{89019508-4B70-4A3A-8913-5FA875FC42B5}" type="presOf" srcId="{E5BE7B2C-EA14-4834-9207-EF5BEC879B93}" destId="{1E523D50-4AF3-4036-9F7E-D81EBC54F06A}" srcOrd="0" destOrd="0" presId="urn:microsoft.com/office/officeart/2005/8/layout/hierarchy3"/>
    <dgm:cxn modelId="{4A98A305-679D-42C0-88BD-FCAB78C4D3E8}" srcId="{C6EB6345-1213-4744-A0FB-960DFBFFDE97}" destId="{87CD2C97-2BC2-4AFE-B251-8AC14452CAF7}" srcOrd="0" destOrd="0" parTransId="{9999DC21-4176-44FE-8AD4-72B7C2451673}" sibTransId="{F9E6A7F5-72E2-487E-9DE4-FF4932869926}"/>
    <dgm:cxn modelId="{CCE3835E-950C-4E69-8889-6F0BDD3BD86F}" srcId="{C6EB6345-1213-4744-A0FB-960DFBFFDE97}" destId="{3CC49B26-8E43-4861-969C-22D169F84209}" srcOrd="1" destOrd="0" parTransId="{E5BE7B2C-EA14-4834-9207-EF5BEC879B93}" sibTransId="{49DD4B48-1E11-4504-9D89-62C00585625D}"/>
    <dgm:cxn modelId="{5E05D879-10B9-485B-A852-F0815707C553}" type="presOf" srcId="{9999DC21-4176-44FE-8AD4-72B7C2451673}" destId="{931401F3-1978-45AE-9855-D0863FB62EAD}" srcOrd="0" destOrd="0" presId="urn:microsoft.com/office/officeart/2005/8/layout/hierarchy3"/>
    <dgm:cxn modelId="{8AEBAD8B-6D45-4720-8E20-DEF0A45DE56F}" type="presOf" srcId="{87CD2C97-2BC2-4AFE-B251-8AC14452CAF7}" destId="{BA72E2A8-2DCF-4190-A650-499F3B030399}" srcOrd="0" destOrd="0" presId="urn:microsoft.com/office/officeart/2005/8/layout/hierarchy3"/>
    <dgm:cxn modelId="{363A00B2-0A99-4822-8F0E-60529A3E83AE}" srcId="{D895844C-99B4-4D86-854A-08CC6ADA5F62}" destId="{C6EB6345-1213-4744-A0FB-960DFBFFDE97}" srcOrd="0" destOrd="0" parTransId="{BBDDB01D-1844-4BE2-B037-94E748488F24}" sibTransId="{49AE5701-5504-4271-B4EE-3668B352BDD7}"/>
    <dgm:cxn modelId="{48369668-527E-4288-A8F5-F5C68C04F19B}" type="presOf" srcId="{C6EB6345-1213-4744-A0FB-960DFBFFDE97}" destId="{A036256A-489B-4AD6-8D9F-B5B4FC7B50DC}" srcOrd="0" destOrd="0" presId="urn:microsoft.com/office/officeart/2005/8/layout/hierarchy3"/>
    <dgm:cxn modelId="{41F6FEEA-55C2-48AF-A6E9-9D8638595389}" type="presParOf" srcId="{5BD46565-661C-439E-AEE6-513973A54F0B}" destId="{17D11A8F-EC67-48D4-B0E1-5A54F4022921}" srcOrd="0" destOrd="0" presId="urn:microsoft.com/office/officeart/2005/8/layout/hierarchy3"/>
    <dgm:cxn modelId="{D659B322-DCD0-47C9-8E2B-177657E26BD8}" type="presParOf" srcId="{17D11A8F-EC67-48D4-B0E1-5A54F4022921}" destId="{C36C59D7-EE23-4037-9DA0-D523E3E2CB2A}" srcOrd="0" destOrd="0" presId="urn:microsoft.com/office/officeart/2005/8/layout/hierarchy3"/>
    <dgm:cxn modelId="{283AE68D-C0D2-433E-9A4A-5C4C386E20D2}" type="presParOf" srcId="{C36C59D7-EE23-4037-9DA0-D523E3E2CB2A}" destId="{A036256A-489B-4AD6-8D9F-B5B4FC7B50DC}" srcOrd="0" destOrd="0" presId="urn:microsoft.com/office/officeart/2005/8/layout/hierarchy3"/>
    <dgm:cxn modelId="{89B40144-BF28-40A6-BE31-87D402E99FE8}" type="presParOf" srcId="{C36C59D7-EE23-4037-9DA0-D523E3E2CB2A}" destId="{386954BF-EFC6-4706-99EE-2F2A08E19862}" srcOrd="1" destOrd="0" presId="urn:microsoft.com/office/officeart/2005/8/layout/hierarchy3"/>
    <dgm:cxn modelId="{5D227BE3-F9C8-4DAA-9DF9-CC287D9A7DDC}" type="presParOf" srcId="{17D11A8F-EC67-48D4-B0E1-5A54F4022921}" destId="{9DC93D11-AF95-405C-B3DC-2CB3C9505D4D}" srcOrd="1" destOrd="0" presId="urn:microsoft.com/office/officeart/2005/8/layout/hierarchy3"/>
    <dgm:cxn modelId="{0099B08A-7DC9-4DA6-A27B-EBF1055BCBFD}" type="presParOf" srcId="{9DC93D11-AF95-405C-B3DC-2CB3C9505D4D}" destId="{931401F3-1978-45AE-9855-D0863FB62EAD}" srcOrd="0" destOrd="0" presId="urn:microsoft.com/office/officeart/2005/8/layout/hierarchy3"/>
    <dgm:cxn modelId="{F0A184A4-C19F-4E42-979D-7594A14329AF}" type="presParOf" srcId="{9DC93D11-AF95-405C-B3DC-2CB3C9505D4D}" destId="{BA72E2A8-2DCF-4190-A650-499F3B030399}" srcOrd="1" destOrd="0" presId="urn:microsoft.com/office/officeart/2005/8/layout/hierarchy3"/>
    <dgm:cxn modelId="{489728A5-F915-4858-B329-A6405EFE0CF2}" type="presParOf" srcId="{9DC93D11-AF95-405C-B3DC-2CB3C9505D4D}" destId="{1E523D50-4AF3-4036-9F7E-D81EBC54F06A}" srcOrd="2" destOrd="0" presId="urn:microsoft.com/office/officeart/2005/8/layout/hierarchy3"/>
    <dgm:cxn modelId="{057F033D-7C02-4F87-BD47-47F410930498}" type="presParOf" srcId="{9DC93D11-AF95-405C-B3DC-2CB3C9505D4D}" destId="{4C9867B6-D145-4A18-BBC3-6E34FF693558}" srcOrd="3" destOrd="0" presId="urn:microsoft.com/office/officeart/2005/8/layout/hierarchy3"/>
    <dgm:cxn modelId="{327E156B-49EA-49F7-83D0-2420A6E980AD}" type="presParOf" srcId="{9DC93D11-AF95-405C-B3DC-2CB3C9505D4D}" destId="{EC0904A6-19AD-4844-82AB-194278426FCE}" srcOrd="4" destOrd="0" presId="urn:microsoft.com/office/officeart/2005/8/layout/hierarchy3"/>
    <dgm:cxn modelId="{4D191DF8-91AC-4FA8-9FB5-772000708821}" type="presParOf" srcId="{9DC93D11-AF95-405C-B3DC-2CB3C9505D4D}" destId="{937A93E5-A985-4FA5-A740-4A4C98C5CAE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107,9%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EB67E1D1-4D98-4690-90BA-EEA0A63CAADE}" type="presOf" srcId="{6AA67EB3-73B9-42D0-A73D-E1171EF48905}" destId="{DA37F139-A183-444F-8974-6954FADFC66F}" srcOrd="0" destOrd="0" presId="urn:microsoft.com/office/officeart/2005/8/layout/arrow2"/>
    <dgm:cxn modelId="{CAB25865-2BB7-4615-A005-D48BE8CE65DC}" type="presOf" srcId="{B7B04CE6-0D50-4BD1-B9F1-F653E76769C0}" destId="{C522D3AE-5E53-4364-B4F5-711F518D2380}" srcOrd="0" destOrd="0" presId="urn:microsoft.com/office/officeart/2005/8/layout/arrow2"/>
    <dgm:cxn modelId="{2D21AC85-B7E6-482D-97A7-6881848BB1AF}" type="presParOf" srcId="{DA37F139-A183-444F-8974-6954FADFC66F}" destId="{F2229DA9-69C2-4BFB-A8A6-B2CBDA3E1420}" srcOrd="0" destOrd="0" presId="urn:microsoft.com/office/officeart/2005/8/layout/arrow2"/>
    <dgm:cxn modelId="{0D3FB634-7158-4C18-AA64-5E529EB39E81}" type="presParOf" srcId="{DA37F139-A183-444F-8974-6954FADFC66F}" destId="{C5B20276-AA92-4694-817A-D803478D09DD}" srcOrd="1" destOrd="0" presId="urn:microsoft.com/office/officeart/2005/8/layout/arrow2"/>
    <dgm:cxn modelId="{08A37C4E-4928-4236-A17E-DCBCB4DD2F6D}" type="presParOf" srcId="{C5B20276-AA92-4694-817A-D803478D09DD}" destId="{9FE9F764-513A-4BE3-97EF-74ADBD292242}" srcOrd="0" destOrd="0" presId="urn:microsoft.com/office/officeart/2005/8/layout/arrow2"/>
    <dgm:cxn modelId="{1E0AD137-79D5-4465-9D43-4C4ED5FFDA1F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107,2%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LinFactNeighborX="-3333" custLinFactNeighborY="5406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50184" custLinFactNeighborX="-17567" custLinFactNeighborY="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A98F812E-302F-482F-BE01-23D675C08F8D}" type="presOf" srcId="{6AA67EB3-73B9-42D0-A73D-E1171EF48905}" destId="{DA37F139-A183-444F-8974-6954FADFC66F}" srcOrd="0" destOrd="0" presId="urn:microsoft.com/office/officeart/2005/8/layout/arrow2"/>
    <dgm:cxn modelId="{DF5B4D69-9359-4193-8A63-EE3AF233D503}" type="presOf" srcId="{B7B04CE6-0D50-4BD1-B9F1-F653E76769C0}" destId="{C522D3AE-5E53-4364-B4F5-711F518D2380}" srcOrd="0" destOrd="0" presId="urn:microsoft.com/office/officeart/2005/8/layout/arrow2"/>
    <dgm:cxn modelId="{B6EC5680-1A13-487C-BB24-0E47011C03C8}" type="presParOf" srcId="{DA37F139-A183-444F-8974-6954FADFC66F}" destId="{F2229DA9-69C2-4BFB-A8A6-B2CBDA3E1420}" srcOrd="0" destOrd="0" presId="urn:microsoft.com/office/officeart/2005/8/layout/arrow2"/>
    <dgm:cxn modelId="{80BE0416-7853-460C-AEE6-66EBA81FF56D}" type="presParOf" srcId="{DA37F139-A183-444F-8974-6954FADFC66F}" destId="{C5B20276-AA92-4694-817A-D803478D09DD}" srcOrd="1" destOrd="0" presId="urn:microsoft.com/office/officeart/2005/8/layout/arrow2"/>
    <dgm:cxn modelId="{BC0D70EB-878D-46EB-A429-04571FD6C6E8}" type="presParOf" srcId="{C5B20276-AA92-4694-817A-D803478D09DD}" destId="{9FE9F764-513A-4BE3-97EF-74ADBD292242}" srcOrd="0" destOrd="0" presId="urn:microsoft.com/office/officeart/2005/8/layout/arrow2"/>
    <dgm:cxn modelId="{546C6F3E-FCEE-413B-86B7-951B8949FD13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0154D6DA-CFDC-4158-898F-07C0CA009BD0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7DB8313-92A4-4C73-855A-37715401BA48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A2841EC6-095C-4A2A-8BAB-B7EB804B216E}" type="parTrans" cxnId="{5734CE9A-7C53-4921-86E6-91A57A8A2C2E}">
      <dgm:prSet/>
      <dgm:spPr/>
      <dgm:t>
        <a:bodyPr/>
        <a:lstStyle/>
        <a:p>
          <a:endParaRPr lang="ru-RU" sz="2800"/>
        </a:p>
      </dgm:t>
    </dgm:pt>
    <dgm:pt modelId="{5228FDE9-398B-4239-AFD5-C51B0378DF11}" type="sibTrans" cxnId="{5734CE9A-7C53-4921-86E6-91A57A8A2C2E}">
      <dgm:prSet/>
      <dgm:spPr/>
      <dgm:t>
        <a:bodyPr/>
        <a:lstStyle/>
        <a:p>
          <a:endParaRPr lang="ru-RU" sz="2800"/>
        </a:p>
      </dgm:t>
    </dgm:pt>
    <dgm:pt modelId="{7EE15351-BB8D-4701-BB25-EAD12D7C8C0A}">
      <dgm:prSet phldrT="[Текст]" custT="1"/>
      <dgm:spPr/>
      <dgm:t>
        <a:bodyPr/>
        <a:lstStyle/>
        <a:p>
          <a:r>
            <a:rPr lang="ru-RU" sz="1100" dirty="0" smtClean="0"/>
            <a:t>с доходов физических лиц, уплачиваемых налоговыми агентами – </a:t>
          </a:r>
          <a:r>
            <a:rPr lang="ru-RU" sz="1100" b="1" dirty="0" smtClean="0"/>
            <a:t>по ставкам 9, 13, 30, 35 процентов</a:t>
          </a:r>
          <a:endParaRPr lang="ru-RU" sz="1100" b="1" dirty="0"/>
        </a:p>
      </dgm:t>
    </dgm:pt>
    <dgm:pt modelId="{277A6C9A-C207-493A-B579-EF2C4855EBB4}" type="parTrans" cxnId="{EB277868-23E8-4F51-A9C5-D69070969CA0}">
      <dgm:prSet/>
      <dgm:spPr/>
      <dgm:t>
        <a:bodyPr/>
        <a:lstStyle/>
        <a:p>
          <a:endParaRPr lang="ru-RU" sz="2800"/>
        </a:p>
      </dgm:t>
    </dgm:pt>
    <dgm:pt modelId="{6DFABCE5-C092-4A46-A839-39FF06C260F8}" type="sibTrans" cxnId="{EB277868-23E8-4F51-A9C5-D69070969CA0}">
      <dgm:prSet/>
      <dgm:spPr/>
      <dgm:t>
        <a:bodyPr/>
        <a:lstStyle/>
        <a:p>
          <a:endParaRPr lang="ru-RU" sz="2800"/>
        </a:p>
      </dgm:t>
    </dgm:pt>
    <dgm:pt modelId="{0DB2AF70-4FE6-4612-AA36-45372F27E4A4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354D4A86-D349-477D-BC7E-D9AF580FFE01}" type="parTrans" cxnId="{C1098157-B1A0-4AF6-933C-8C9B78AADA61}">
      <dgm:prSet/>
      <dgm:spPr/>
      <dgm:t>
        <a:bodyPr/>
        <a:lstStyle/>
        <a:p>
          <a:endParaRPr lang="ru-RU" sz="2800"/>
        </a:p>
      </dgm:t>
    </dgm:pt>
    <dgm:pt modelId="{D90F7392-C691-4817-9929-B398BCC2D9E3}" type="sibTrans" cxnId="{C1098157-B1A0-4AF6-933C-8C9B78AADA61}">
      <dgm:prSet/>
      <dgm:spPr/>
      <dgm:t>
        <a:bodyPr/>
        <a:lstStyle/>
        <a:p>
          <a:endParaRPr lang="ru-RU" sz="2800"/>
        </a:p>
      </dgm:t>
    </dgm:pt>
    <dgm:pt modelId="{C3ABC353-2BC6-4F93-A18E-630DE70A1646}">
      <dgm:prSet phldrT="[Текст]" custT="1"/>
      <dgm:spPr/>
      <dgm:t>
        <a:bodyPr/>
        <a:lstStyle/>
        <a:p>
          <a:r>
            <a:rPr lang="ru-RU" sz="1100" dirty="0" smtClean="0"/>
            <a:t>с доходов физических лиц, уплачиваемых индивидуальными предпринимателями –                  </a:t>
          </a:r>
          <a:r>
            <a:rPr lang="ru-RU" sz="1100" b="1" dirty="0" smtClean="0"/>
            <a:t>по ставке 13 процентов</a:t>
          </a:r>
          <a:endParaRPr lang="ru-RU" sz="1100" b="1" dirty="0"/>
        </a:p>
      </dgm:t>
    </dgm:pt>
    <dgm:pt modelId="{C2F8EB0B-0726-423E-8926-5C20B19F2AC0}" type="parTrans" cxnId="{A30D8FDF-3685-4658-AA7C-BBF29389A8B5}">
      <dgm:prSet/>
      <dgm:spPr/>
      <dgm:t>
        <a:bodyPr/>
        <a:lstStyle/>
        <a:p>
          <a:endParaRPr lang="ru-RU" sz="2800"/>
        </a:p>
      </dgm:t>
    </dgm:pt>
    <dgm:pt modelId="{4F12FC64-115D-4DD5-9C95-343DC6876AB9}" type="sibTrans" cxnId="{A30D8FDF-3685-4658-AA7C-BBF29389A8B5}">
      <dgm:prSet/>
      <dgm:spPr/>
      <dgm:t>
        <a:bodyPr/>
        <a:lstStyle/>
        <a:p>
          <a:endParaRPr lang="ru-RU" sz="2800"/>
        </a:p>
      </dgm:t>
    </dgm:pt>
    <dgm:pt modelId="{EA2D457F-7716-4157-8E7D-64AF273F466C}">
      <dgm:prSet phldrT="[Текст]" custT="1"/>
      <dgm:spPr/>
      <dgm:t>
        <a:bodyPr/>
        <a:lstStyle/>
        <a:p>
          <a:r>
            <a:rPr lang="ru-RU" sz="1800" dirty="0" smtClean="0"/>
            <a:t> </a:t>
          </a:r>
          <a:endParaRPr lang="ru-RU" sz="1800" dirty="0"/>
        </a:p>
      </dgm:t>
    </dgm:pt>
    <dgm:pt modelId="{F94962BD-67BD-4D10-A0D1-2C1724D05384}" type="parTrans" cxnId="{7C407F10-1C3E-4878-9BEF-2C1D9860ED03}">
      <dgm:prSet/>
      <dgm:spPr/>
      <dgm:t>
        <a:bodyPr/>
        <a:lstStyle/>
        <a:p>
          <a:endParaRPr lang="ru-RU" sz="2800"/>
        </a:p>
      </dgm:t>
    </dgm:pt>
    <dgm:pt modelId="{C3E432D5-84A9-4887-AC60-C247B0381CB7}" type="sibTrans" cxnId="{7C407F10-1C3E-4878-9BEF-2C1D9860ED03}">
      <dgm:prSet/>
      <dgm:spPr/>
      <dgm:t>
        <a:bodyPr/>
        <a:lstStyle/>
        <a:p>
          <a:endParaRPr lang="ru-RU" sz="2800"/>
        </a:p>
      </dgm:t>
    </dgm:pt>
    <dgm:pt modelId="{760F9BBF-9934-49F2-A59A-B0FD8D03DB71}">
      <dgm:prSet custT="1"/>
      <dgm:spPr/>
      <dgm:t>
        <a:bodyPr/>
        <a:lstStyle/>
        <a:p>
          <a:r>
            <a:rPr lang="ru-RU" sz="1100" dirty="0" smtClean="0"/>
            <a:t>с доходов физических лиц в соответствии со ст. 228 Налогового кодекса Российской Федерации –           </a:t>
          </a:r>
          <a:r>
            <a:rPr lang="ru-RU" sz="1100" b="1" dirty="0" smtClean="0"/>
            <a:t>по ставке 13 процентов</a:t>
          </a:r>
          <a:endParaRPr lang="ru-RU" sz="1100" b="1" dirty="0"/>
        </a:p>
      </dgm:t>
    </dgm:pt>
    <dgm:pt modelId="{5978785D-4854-48E6-9403-2233D068D218}" type="parTrans" cxnId="{A16B9A46-71E2-450C-BAED-6482FF4DE573}">
      <dgm:prSet/>
      <dgm:spPr/>
      <dgm:t>
        <a:bodyPr/>
        <a:lstStyle/>
        <a:p>
          <a:endParaRPr lang="ru-RU" sz="2800"/>
        </a:p>
      </dgm:t>
    </dgm:pt>
    <dgm:pt modelId="{160DAE95-25D7-40A5-8D51-FF897E69C7DB}" type="sibTrans" cxnId="{A16B9A46-71E2-450C-BAED-6482FF4DE573}">
      <dgm:prSet/>
      <dgm:spPr/>
      <dgm:t>
        <a:bodyPr/>
        <a:lstStyle/>
        <a:p>
          <a:endParaRPr lang="ru-RU" sz="2800"/>
        </a:p>
      </dgm:t>
    </dgm:pt>
    <dgm:pt modelId="{4214C74A-AF73-40E2-8B69-93A632E7CFD2}" type="pres">
      <dgm:prSet presAssocID="{0154D6DA-CFDC-4158-898F-07C0CA009BD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6B633F-8209-4C79-A654-71C0710B67A0}" type="pres">
      <dgm:prSet presAssocID="{F7DB8313-92A4-4C73-855A-37715401BA48}" presName="composite" presStyleCnt="0"/>
      <dgm:spPr/>
    </dgm:pt>
    <dgm:pt modelId="{D759CFF4-6F54-4621-A9E5-91CA48C4F79D}" type="pres">
      <dgm:prSet presAssocID="{F7DB8313-92A4-4C73-855A-37715401BA48}" presName="parentText" presStyleLbl="alignNode1" presStyleIdx="0" presStyleCnt="3" custScaleX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A3055-B814-4A2B-BE46-4645FFFD958D}" type="pres">
      <dgm:prSet presAssocID="{F7DB8313-92A4-4C73-855A-37715401BA48}" presName="descendantText" presStyleLbl="alignAcc1" presStyleIdx="0" presStyleCnt="3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A5996-B96C-4198-9534-636BE3191C68}" type="pres">
      <dgm:prSet presAssocID="{5228FDE9-398B-4239-AFD5-C51B0378DF11}" presName="sp" presStyleCnt="0"/>
      <dgm:spPr/>
    </dgm:pt>
    <dgm:pt modelId="{F94653A6-E62C-4B8D-A90E-A5940190C1CB}" type="pres">
      <dgm:prSet presAssocID="{0DB2AF70-4FE6-4612-AA36-45372F27E4A4}" presName="composite" presStyleCnt="0"/>
      <dgm:spPr/>
    </dgm:pt>
    <dgm:pt modelId="{0AB43BE4-B3F3-476D-9CF0-AF4872D62B7D}" type="pres">
      <dgm:prSet presAssocID="{0DB2AF70-4FE6-4612-AA36-45372F27E4A4}" presName="parentText" presStyleLbl="alignNode1" presStyleIdx="1" presStyleCnt="3" custScaleX="1026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76C95E-AF78-41A6-B52B-CCBD6D8889B7}" type="pres">
      <dgm:prSet presAssocID="{0DB2AF70-4FE6-4612-AA36-45372F27E4A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D2E39-2DA0-4F74-B62B-E97C6FAB84D9}" type="pres">
      <dgm:prSet presAssocID="{D90F7392-C691-4817-9929-B398BCC2D9E3}" presName="sp" presStyleCnt="0"/>
      <dgm:spPr/>
    </dgm:pt>
    <dgm:pt modelId="{59366C6B-FA32-4091-9D02-EF2FEA3B0AED}" type="pres">
      <dgm:prSet presAssocID="{EA2D457F-7716-4157-8E7D-64AF273F466C}" presName="composite" presStyleCnt="0"/>
      <dgm:spPr/>
    </dgm:pt>
    <dgm:pt modelId="{964EE273-4F75-486E-8DDB-9124A2344656}" type="pres">
      <dgm:prSet presAssocID="{EA2D457F-7716-4157-8E7D-64AF273F466C}" presName="parentText" presStyleLbl="alignNode1" presStyleIdx="2" presStyleCnt="3" custScaleX="1026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3F79D-D95B-43D3-9AC1-F3C910F21951}" type="pres">
      <dgm:prSet presAssocID="{EA2D457F-7716-4157-8E7D-64AF273F466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6B9A46-71E2-450C-BAED-6482FF4DE573}" srcId="{EA2D457F-7716-4157-8E7D-64AF273F466C}" destId="{760F9BBF-9934-49F2-A59A-B0FD8D03DB71}" srcOrd="0" destOrd="0" parTransId="{5978785D-4854-48E6-9403-2233D068D218}" sibTransId="{160DAE95-25D7-40A5-8D51-FF897E69C7DB}"/>
    <dgm:cxn modelId="{5734CE9A-7C53-4921-86E6-91A57A8A2C2E}" srcId="{0154D6DA-CFDC-4158-898F-07C0CA009BD0}" destId="{F7DB8313-92A4-4C73-855A-37715401BA48}" srcOrd="0" destOrd="0" parTransId="{A2841EC6-095C-4A2A-8BAB-B7EB804B216E}" sibTransId="{5228FDE9-398B-4239-AFD5-C51B0378DF11}"/>
    <dgm:cxn modelId="{57983D55-F91A-4316-9CA4-AD492DAD2709}" type="presOf" srcId="{760F9BBF-9934-49F2-A59A-B0FD8D03DB71}" destId="{B0A3F79D-D95B-43D3-9AC1-F3C910F21951}" srcOrd="0" destOrd="0" presId="urn:microsoft.com/office/officeart/2005/8/layout/chevron2"/>
    <dgm:cxn modelId="{EB277868-23E8-4F51-A9C5-D69070969CA0}" srcId="{F7DB8313-92A4-4C73-855A-37715401BA48}" destId="{7EE15351-BB8D-4701-BB25-EAD12D7C8C0A}" srcOrd="0" destOrd="0" parTransId="{277A6C9A-C207-493A-B579-EF2C4855EBB4}" sibTransId="{6DFABCE5-C092-4A46-A839-39FF06C260F8}"/>
    <dgm:cxn modelId="{40FC6BDF-2978-4F85-8880-7527042EA63D}" type="presOf" srcId="{7EE15351-BB8D-4701-BB25-EAD12D7C8C0A}" destId="{FFDA3055-B814-4A2B-BE46-4645FFFD958D}" srcOrd="0" destOrd="0" presId="urn:microsoft.com/office/officeart/2005/8/layout/chevron2"/>
    <dgm:cxn modelId="{0FB339A9-DC01-4EF3-BE1F-288EB1C6271A}" type="presOf" srcId="{0DB2AF70-4FE6-4612-AA36-45372F27E4A4}" destId="{0AB43BE4-B3F3-476D-9CF0-AF4872D62B7D}" srcOrd="0" destOrd="0" presId="urn:microsoft.com/office/officeart/2005/8/layout/chevron2"/>
    <dgm:cxn modelId="{C1098157-B1A0-4AF6-933C-8C9B78AADA61}" srcId="{0154D6DA-CFDC-4158-898F-07C0CA009BD0}" destId="{0DB2AF70-4FE6-4612-AA36-45372F27E4A4}" srcOrd="1" destOrd="0" parTransId="{354D4A86-D349-477D-BC7E-D9AF580FFE01}" sibTransId="{D90F7392-C691-4817-9929-B398BCC2D9E3}"/>
    <dgm:cxn modelId="{0035FB06-FB6E-4A48-9332-DD5A25C99787}" type="presOf" srcId="{EA2D457F-7716-4157-8E7D-64AF273F466C}" destId="{964EE273-4F75-486E-8DDB-9124A2344656}" srcOrd="0" destOrd="0" presId="urn:microsoft.com/office/officeart/2005/8/layout/chevron2"/>
    <dgm:cxn modelId="{A30D8FDF-3685-4658-AA7C-BBF29389A8B5}" srcId="{0DB2AF70-4FE6-4612-AA36-45372F27E4A4}" destId="{C3ABC353-2BC6-4F93-A18E-630DE70A1646}" srcOrd="0" destOrd="0" parTransId="{C2F8EB0B-0726-423E-8926-5C20B19F2AC0}" sibTransId="{4F12FC64-115D-4DD5-9C95-343DC6876AB9}"/>
    <dgm:cxn modelId="{53D44075-DB9C-45C3-9448-018B207EBCA3}" type="presOf" srcId="{0154D6DA-CFDC-4158-898F-07C0CA009BD0}" destId="{4214C74A-AF73-40E2-8B69-93A632E7CFD2}" srcOrd="0" destOrd="0" presId="urn:microsoft.com/office/officeart/2005/8/layout/chevron2"/>
    <dgm:cxn modelId="{7C407F10-1C3E-4878-9BEF-2C1D9860ED03}" srcId="{0154D6DA-CFDC-4158-898F-07C0CA009BD0}" destId="{EA2D457F-7716-4157-8E7D-64AF273F466C}" srcOrd="2" destOrd="0" parTransId="{F94962BD-67BD-4D10-A0D1-2C1724D05384}" sibTransId="{C3E432D5-84A9-4887-AC60-C247B0381CB7}"/>
    <dgm:cxn modelId="{41EC14B0-92B9-494A-BB27-500A3363C88A}" type="presOf" srcId="{F7DB8313-92A4-4C73-855A-37715401BA48}" destId="{D759CFF4-6F54-4621-A9E5-91CA48C4F79D}" srcOrd="0" destOrd="0" presId="urn:microsoft.com/office/officeart/2005/8/layout/chevron2"/>
    <dgm:cxn modelId="{6509F194-5F16-4F04-B0D9-FFFAFA9E6650}" type="presOf" srcId="{C3ABC353-2BC6-4F93-A18E-630DE70A1646}" destId="{E776C95E-AF78-41A6-B52B-CCBD6D8889B7}" srcOrd="0" destOrd="0" presId="urn:microsoft.com/office/officeart/2005/8/layout/chevron2"/>
    <dgm:cxn modelId="{CB01DE4A-2DD5-44A1-9EEE-CB604BEA5D20}" type="presParOf" srcId="{4214C74A-AF73-40E2-8B69-93A632E7CFD2}" destId="{426B633F-8209-4C79-A654-71C0710B67A0}" srcOrd="0" destOrd="0" presId="urn:microsoft.com/office/officeart/2005/8/layout/chevron2"/>
    <dgm:cxn modelId="{52F09F9C-A8AC-48B3-B69D-78B44CB619A0}" type="presParOf" srcId="{426B633F-8209-4C79-A654-71C0710B67A0}" destId="{D759CFF4-6F54-4621-A9E5-91CA48C4F79D}" srcOrd="0" destOrd="0" presId="urn:microsoft.com/office/officeart/2005/8/layout/chevron2"/>
    <dgm:cxn modelId="{2DA6A74F-87A3-4F08-BE41-97CB315EAB92}" type="presParOf" srcId="{426B633F-8209-4C79-A654-71C0710B67A0}" destId="{FFDA3055-B814-4A2B-BE46-4645FFFD958D}" srcOrd="1" destOrd="0" presId="urn:microsoft.com/office/officeart/2005/8/layout/chevron2"/>
    <dgm:cxn modelId="{57140395-C3F8-4FCE-BFDB-05F2DFD79314}" type="presParOf" srcId="{4214C74A-AF73-40E2-8B69-93A632E7CFD2}" destId="{B0AA5996-B96C-4198-9534-636BE3191C68}" srcOrd="1" destOrd="0" presId="urn:microsoft.com/office/officeart/2005/8/layout/chevron2"/>
    <dgm:cxn modelId="{12CC9A65-D972-4BBF-BE5D-264E48754C90}" type="presParOf" srcId="{4214C74A-AF73-40E2-8B69-93A632E7CFD2}" destId="{F94653A6-E62C-4B8D-A90E-A5940190C1CB}" srcOrd="2" destOrd="0" presId="urn:microsoft.com/office/officeart/2005/8/layout/chevron2"/>
    <dgm:cxn modelId="{CBD18824-1575-44CF-8493-F62A8892FE9C}" type="presParOf" srcId="{F94653A6-E62C-4B8D-A90E-A5940190C1CB}" destId="{0AB43BE4-B3F3-476D-9CF0-AF4872D62B7D}" srcOrd="0" destOrd="0" presId="urn:microsoft.com/office/officeart/2005/8/layout/chevron2"/>
    <dgm:cxn modelId="{993C3F5F-5B8A-4E7F-9382-6FB8698E064D}" type="presParOf" srcId="{F94653A6-E62C-4B8D-A90E-A5940190C1CB}" destId="{E776C95E-AF78-41A6-B52B-CCBD6D8889B7}" srcOrd="1" destOrd="0" presId="urn:microsoft.com/office/officeart/2005/8/layout/chevron2"/>
    <dgm:cxn modelId="{EAEFDEA8-682F-4FB8-A64C-4E79F40134F8}" type="presParOf" srcId="{4214C74A-AF73-40E2-8B69-93A632E7CFD2}" destId="{646D2E39-2DA0-4F74-B62B-E97C6FAB84D9}" srcOrd="3" destOrd="0" presId="urn:microsoft.com/office/officeart/2005/8/layout/chevron2"/>
    <dgm:cxn modelId="{09160E17-CF2A-4AE1-98F2-FEDA93EACFFE}" type="presParOf" srcId="{4214C74A-AF73-40E2-8B69-93A632E7CFD2}" destId="{59366C6B-FA32-4091-9D02-EF2FEA3B0AED}" srcOrd="4" destOrd="0" presId="urn:microsoft.com/office/officeart/2005/8/layout/chevron2"/>
    <dgm:cxn modelId="{7ACD465F-EFFE-46D3-85DA-B1786BB7A879}" type="presParOf" srcId="{59366C6B-FA32-4091-9D02-EF2FEA3B0AED}" destId="{964EE273-4F75-486E-8DDB-9124A2344656}" srcOrd="0" destOrd="0" presId="urn:microsoft.com/office/officeart/2005/8/layout/chevron2"/>
    <dgm:cxn modelId="{52BDDFD4-3EF4-4F68-B783-BFDAD70DEBFF}" type="presParOf" srcId="{59366C6B-FA32-4091-9D02-EF2FEA3B0AED}" destId="{B0A3F79D-D95B-43D3-9AC1-F3C910F2195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108,9%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796364" custLinFactNeighborX="1545" custLinFactNeighborY="4583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X="17568" custLinFactY="100000" custLinFactNeighborX="100000" custLinFactNeighborY="147168"/>
      <dgm:spPr>
        <a:solidFill>
          <a:schemeClr val="accent2">
            <a:lumMod val="75000"/>
          </a:schemeClr>
        </a:solidFill>
      </dgm:spPr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62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ED46EEB7-F87C-4A0B-9AB0-666F276C2629}" type="presOf" srcId="{6AA67EB3-73B9-42D0-A73D-E1171EF48905}" destId="{DA37F139-A183-444F-8974-6954FADFC66F}" srcOrd="0" destOrd="0" presId="urn:microsoft.com/office/officeart/2005/8/layout/arrow2"/>
    <dgm:cxn modelId="{2B086EED-2B7B-42B8-AA66-D65E63F9EA15}" type="presOf" srcId="{B7B04CE6-0D50-4BD1-B9F1-F653E76769C0}" destId="{C522D3AE-5E53-4364-B4F5-711F518D2380}" srcOrd="0" destOrd="0" presId="urn:microsoft.com/office/officeart/2005/8/layout/arrow2"/>
    <dgm:cxn modelId="{46DD6235-CEB6-42B6-99F9-04EA7F2C5E0B}" type="presParOf" srcId="{DA37F139-A183-444F-8974-6954FADFC66F}" destId="{F2229DA9-69C2-4BFB-A8A6-B2CBDA3E1420}" srcOrd="0" destOrd="0" presId="urn:microsoft.com/office/officeart/2005/8/layout/arrow2"/>
    <dgm:cxn modelId="{70695E11-C2FE-45D6-A6CE-B8F2F96BEDB5}" type="presParOf" srcId="{DA37F139-A183-444F-8974-6954FADFC66F}" destId="{C5B20276-AA92-4694-817A-D803478D09DD}" srcOrd="1" destOrd="0" presId="urn:microsoft.com/office/officeart/2005/8/layout/arrow2"/>
    <dgm:cxn modelId="{889F3245-6DCA-419F-9372-408DDCB1663A}" type="presParOf" srcId="{C5B20276-AA92-4694-817A-D803478D09DD}" destId="{9FE9F764-513A-4BE3-97EF-74ADBD292242}" srcOrd="0" destOrd="0" presId="urn:microsoft.com/office/officeart/2005/8/layout/arrow2"/>
    <dgm:cxn modelId="{E4B5997E-8705-46A4-94DC-AD3D6DB1EF7D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108,2%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496824" custLinFactNeighborX="5000" custLinFactNeighborY="-33292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NeighborX="87538" custLinFactNeighborY="-2012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1E4DE1ED-5245-4218-B58E-5E33D5242F72}" type="presOf" srcId="{6AA67EB3-73B9-42D0-A73D-E1171EF48905}" destId="{DA37F139-A183-444F-8974-6954FADFC66F}" srcOrd="0" destOrd="0" presId="urn:microsoft.com/office/officeart/2005/8/layout/arrow2"/>
    <dgm:cxn modelId="{3D03A904-51D8-4DC9-BC19-1D9A1B6F1853}" type="presOf" srcId="{B7B04CE6-0D50-4BD1-B9F1-F653E76769C0}" destId="{C522D3AE-5E53-4364-B4F5-711F518D2380}" srcOrd="0" destOrd="0" presId="urn:microsoft.com/office/officeart/2005/8/layout/arrow2"/>
    <dgm:cxn modelId="{C8AD65E4-4AE6-45ED-A811-17FC15AAB0F7}" type="presParOf" srcId="{DA37F139-A183-444F-8974-6954FADFC66F}" destId="{F2229DA9-69C2-4BFB-A8A6-B2CBDA3E1420}" srcOrd="0" destOrd="0" presId="urn:microsoft.com/office/officeart/2005/8/layout/arrow2"/>
    <dgm:cxn modelId="{607C86F4-3979-49E8-9372-703F93C973D8}" type="presParOf" srcId="{DA37F139-A183-444F-8974-6954FADFC66F}" destId="{C5B20276-AA92-4694-817A-D803478D09DD}" srcOrd="1" destOrd="0" presId="urn:microsoft.com/office/officeart/2005/8/layout/arrow2"/>
    <dgm:cxn modelId="{931A0C9D-B606-41CC-B023-4C8855FF2F51}" type="presParOf" srcId="{C5B20276-AA92-4694-817A-D803478D09DD}" destId="{9FE9F764-513A-4BE3-97EF-74ADBD292242}" srcOrd="0" destOrd="0" presId="urn:microsoft.com/office/officeart/2005/8/layout/arrow2"/>
    <dgm:cxn modelId="{E23E7203-AB97-4A1F-AE02-969639E293D0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127,3%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21348885" custLinFactNeighborX="1545" custLinFactNeighborY="4583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X="17568" custLinFactNeighborX="100000" custLinFactNeighborY="-23102"/>
      <dgm:spPr>
        <a:solidFill>
          <a:schemeClr val="accent2">
            <a:lumMod val="75000"/>
          </a:schemeClr>
        </a:solidFill>
      </dgm:spPr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62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E64926-19D6-4642-9A4E-9802A3C165FE}" type="presOf" srcId="{B7B04CE6-0D50-4BD1-B9F1-F653E76769C0}" destId="{C522D3AE-5E53-4364-B4F5-711F518D2380}" srcOrd="0" destOrd="0" presId="urn:microsoft.com/office/officeart/2005/8/layout/arrow2"/>
    <dgm:cxn modelId="{77344ACA-7B91-40CA-B2A8-BC2F7A56C6DD}" type="presOf" srcId="{6AA67EB3-73B9-42D0-A73D-E1171EF48905}" destId="{DA37F139-A183-444F-8974-6954FADFC66F}" srcOrd="0" destOrd="0" presId="urn:microsoft.com/office/officeart/2005/8/layout/arrow2"/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3048FF22-5EE7-4250-B0E1-149D1AB9A8DD}" type="presParOf" srcId="{DA37F139-A183-444F-8974-6954FADFC66F}" destId="{F2229DA9-69C2-4BFB-A8A6-B2CBDA3E1420}" srcOrd="0" destOrd="0" presId="urn:microsoft.com/office/officeart/2005/8/layout/arrow2"/>
    <dgm:cxn modelId="{9CB12EC7-D331-4725-8866-18F78397C934}" type="presParOf" srcId="{DA37F139-A183-444F-8974-6954FADFC66F}" destId="{C5B20276-AA92-4694-817A-D803478D09DD}" srcOrd="1" destOrd="0" presId="urn:microsoft.com/office/officeart/2005/8/layout/arrow2"/>
    <dgm:cxn modelId="{634EC75A-7B2F-4BFF-A6FD-215B5133C8AD}" type="presParOf" srcId="{C5B20276-AA92-4694-817A-D803478D09DD}" destId="{9FE9F764-513A-4BE3-97EF-74ADBD292242}" srcOrd="0" destOrd="0" presId="urn:microsoft.com/office/officeart/2005/8/layout/arrow2"/>
    <dgm:cxn modelId="{CC86E88B-6541-4EF4-A2F5-98EF7AFDCFA8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102,4%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LinFactNeighborX="5000" custLinFactNeighborY="-3329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-52162" custLinFactNeighborX="-62612" custLinFactNeighborY="-100000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CF6D84AF-600D-47A5-A3AC-422EF8B4EDF1}" type="presOf" srcId="{6AA67EB3-73B9-42D0-A73D-E1171EF48905}" destId="{DA37F139-A183-444F-8974-6954FADFC66F}" srcOrd="0" destOrd="0" presId="urn:microsoft.com/office/officeart/2005/8/layout/arrow2"/>
    <dgm:cxn modelId="{8750DBD5-ECB7-4098-B11A-C6040D904B65}" type="presOf" srcId="{B7B04CE6-0D50-4BD1-B9F1-F653E76769C0}" destId="{C522D3AE-5E53-4364-B4F5-711F518D2380}" srcOrd="0" destOrd="0" presId="urn:microsoft.com/office/officeart/2005/8/layout/arrow2"/>
    <dgm:cxn modelId="{59CBE37B-083D-4AE9-B056-559EA877708B}" type="presParOf" srcId="{DA37F139-A183-444F-8974-6954FADFC66F}" destId="{F2229DA9-69C2-4BFB-A8A6-B2CBDA3E1420}" srcOrd="0" destOrd="0" presId="urn:microsoft.com/office/officeart/2005/8/layout/arrow2"/>
    <dgm:cxn modelId="{E9749EE6-7FFC-4950-97FF-3259BD6B15B2}" type="presParOf" srcId="{DA37F139-A183-444F-8974-6954FADFC66F}" destId="{C5B20276-AA92-4694-817A-D803478D09DD}" srcOrd="1" destOrd="0" presId="urn:microsoft.com/office/officeart/2005/8/layout/arrow2"/>
    <dgm:cxn modelId="{E752888C-8872-4C2F-9F7F-5A55CFA99EE2}" type="presParOf" srcId="{C5B20276-AA92-4694-817A-D803478D09DD}" destId="{9FE9F764-513A-4BE3-97EF-74ADBD292242}" srcOrd="0" destOrd="0" presId="urn:microsoft.com/office/officeart/2005/8/layout/arrow2"/>
    <dgm:cxn modelId="{7736FF58-35CF-46AE-B17D-9FF1573B577D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DB4B50-A3CE-424F-9602-F298A30B35CB}" type="doc">
      <dgm:prSet loTypeId="urn:microsoft.com/office/officeart/2005/8/layout/target3" loCatId="relationship" qsTypeId="urn:microsoft.com/office/officeart/2005/8/quickstyle/3d2#2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13C9601A-9BB0-4BD7-92BB-32CC2AEA65B1}">
      <dgm:prSet phldrT="[Текст]"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Прогнозе социально-экономического развития</a:t>
          </a:r>
        </a:p>
      </dgm:t>
    </dgm:pt>
    <dgm:pt modelId="{819E624C-6763-4DB7-ACCD-F27E0A04D687}" type="parTrans" cxnId="{3A1EA1AB-FE77-4216-8802-B26E30A34533}">
      <dgm:prSet/>
      <dgm:spPr/>
      <dgm:t>
        <a:bodyPr/>
        <a:lstStyle/>
        <a:p>
          <a:endParaRPr lang="ru-RU"/>
        </a:p>
      </dgm:t>
    </dgm:pt>
    <dgm:pt modelId="{799C3094-1C61-4BBE-B40B-AA649E600DC3}" type="sibTrans" cxnId="{3A1EA1AB-FE77-4216-8802-B26E30A34533}">
      <dgm:prSet/>
      <dgm:spPr/>
      <dgm:t>
        <a:bodyPr/>
        <a:lstStyle/>
        <a:p>
          <a:endParaRPr lang="ru-RU"/>
        </a:p>
      </dgm:t>
    </dgm:pt>
    <dgm:pt modelId="{3D965F43-8ED3-46EC-99B0-D83709E0C187}">
      <dgm:prSet phldrT="[Текст]"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Основных направлениях бюджетной и налоговой политики</a:t>
          </a:r>
        </a:p>
      </dgm:t>
    </dgm:pt>
    <dgm:pt modelId="{54BACD0F-C3ED-4CE5-B640-037C1E48DAB0}" type="parTrans" cxnId="{BF70DB1D-98E9-4735-AA42-5D6AB7F6269D}">
      <dgm:prSet/>
      <dgm:spPr/>
      <dgm:t>
        <a:bodyPr/>
        <a:lstStyle/>
        <a:p>
          <a:endParaRPr lang="ru-RU"/>
        </a:p>
      </dgm:t>
    </dgm:pt>
    <dgm:pt modelId="{2DAFD24A-775C-43A5-B2B2-EC2A82669412}" type="sibTrans" cxnId="{BF70DB1D-98E9-4735-AA42-5D6AB7F6269D}">
      <dgm:prSet/>
      <dgm:spPr/>
      <dgm:t>
        <a:bodyPr/>
        <a:lstStyle/>
        <a:p>
          <a:endParaRPr lang="ru-RU"/>
        </a:p>
      </dgm:t>
    </dgm:pt>
    <dgm:pt modelId="{2728D7F4-C9F0-433F-8BE9-6C418B19E4BF}">
      <dgm:prSet custT="1"/>
      <dgm:spPr/>
      <dgm:t>
        <a:bodyPr/>
        <a:lstStyle/>
        <a:p>
          <a:pPr algn="l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Муниципальных программах</a:t>
          </a:r>
        </a:p>
      </dgm:t>
    </dgm:pt>
    <dgm:pt modelId="{50AAACC4-E56C-4278-8B8F-3E7438FA7A56}" type="parTrans" cxnId="{7A0A9ED6-3370-406F-B719-56B99461D22D}">
      <dgm:prSet/>
      <dgm:spPr/>
      <dgm:t>
        <a:bodyPr/>
        <a:lstStyle/>
        <a:p>
          <a:endParaRPr lang="ru-RU"/>
        </a:p>
      </dgm:t>
    </dgm:pt>
    <dgm:pt modelId="{B7032CCA-8CBC-42AF-8DFF-E0F58A9FD156}" type="sibTrans" cxnId="{7A0A9ED6-3370-406F-B719-56B99461D22D}">
      <dgm:prSet/>
      <dgm:spPr/>
      <dgm:t>
        <a:bodyPr/>
        <a:lstStyle/>
        <a:p>
          <a:endParaRPr lang="ru-RU"/>
        </a:p>
      </dgm:t>
    </dgm:pt>
    <dgm:pt modelId="{532413F2-4FCC-42CD-B7E4-B8C41657C8C6}" type="pres">
      <dgm:prSet presAssocID="{6DDB4B50-A3CE-424F-9602-F298A30B35C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882B8D-1106-4A3E-8B94-4C19C5F84450}" type="pres">
      <dgm:prSet presAssocID="{13C9601A-9BB0-4BD7-92BB-32CC2AEA65B1}" presName="circle1" presStyleLbl="node1" presStyleIdx="0" presStyleCnt="3"/>
      <dgm:spPr/>
    </dgm:pt>
    <dgm:pt modelId="{A4E39E4C-0617-4D50-887B-4408A72AEC01}" type="pres">
      <dgm:prSet presAssocID="{13C9601A-9BB0-4BD7-92BB-32CC2AEA65B1}" presName="space" presStyleCnt="0"/>
      <dgm:spPr/>
    </dgm:pt>
    <dgm:pt modelId="{3E8BFCE3-91A3-45ED-A5A8-89C24E6940A1}" type="pres">
      <dgm:prSet presAssocID="{13C9601A-9BB0-4BD7-92BB-32CC2AEA65B1}" presName="rect1" presStyleLbl="alignAcc1" presStyleIdx="0" presStyleCnt="3"/>
      <dgm:spPr/>
      <dgm:t>
        <a:bodyPr/>
        <a:lstStyle/>
        <a:p>
          <a:endParaRPr lang="ru-RU"/>
        </a:p>
      </dgm:t>
    </dgm:pt>
    <dgm:pt modelId="{792726D9-ADBF-4E06-B4D8-9345C90273F8}" type="pres">
      <dgm:prSet presAssocID="{3D965F43-8ED3-46EC-99B0-D83709E0C187}" presName="vertSpace2" presStyleLbl="node1" presStyleIdx="0" presStyleCnt="3"/>
      <dgm:spPr/>
    </dgm:pt>
    <dgm:pt modelId="{D4641024-AD52-40D5-831E-4FB25402BA94}" type="pres">
      <dgm:prSet presAssocID="{3D965F43-8ED3-46EC-99B0-D83709E0C187}" presName="circle2" presStyleLbl="node1" presStyleIdx="1" presStyleCnt="3"/>
      <dgm:spPr/>
    </dgm:pt>
    <dgm:pt modelId="{43C5D285-0DC9-4BC0-872E-994CA6AD8AE8}" type="pres">
      <dgm:prSet presAssocID="{3D965F43-8ED3-46EC-99B0-D83709E0C187}" presName="rect2" presStyleLbl="alignAcc1" presStyleIdx="1" presStyleCnt="3"/>
      <dgm:spPr/>
      <dgm:t>
        <a:bodyPr/>
        <a:lstStyle/>
        <a:p>
          <a:endParaRPr lang="ru-RU"/>
        </a:p>
      </dgm:t>
    </dgm:pt>
    <dgm:pt modelId="{D5D352D3-BAFD-4CC4-A828-ABA53AA91BFC}" type="pres">
      <dgm:prSet presAssocID="{2728D7F4-C9F0-433F-8BE9-6C418B19E4BF}" presName="vertSpace3" presStyleLbl="node1" presStyleIdx="1" presStyleCnt="3"/>
      <dgm:spPr/>
    </dgm:pt>
    <dgm:pt modelId="{F8521D59-C398-472D-8019-C39002A5BBC0}" type="pres">
      <dgm:prSet presAssocID="{2728D7F4-C9F0-433F-8BE9-6C418B19E4BF}" presName="circle3" presStyleLbl="node1" presStyleIdx="2" presStyleCnt="3"/>
      <dgm:spPr/>
    </dgm:pt>
    <dgm:pt modelId="{4D639419-00BF-4345-BB6B-6230C84C598B}" type="pres">
      <dgm:prSet presAssocID="{2728D7F4-C9F0-433F-8BE9-6C418B19E4BF}" presName="rect3" presStyleLbl="alignAcc1" presStyleIdx="2" presStyleCnt="3"/>
      <dgm:spPr/>
      <dgm:t>
        <a:bodyPr/>
        <a:lstStyle/>
        <a:p>
          <a:endParaRPr lang="ru-RU"/>
        </a:p>
      </dgm:t>
    </dgm:pt>
    <dgm:pt modelId="{1A79671E-6F3B-4C85-8249-55A7F7A20E54}" type="pres">
      <dgm:prSet presAssocID="{13C9601A-9BB0-4BD7-92BB-32CC2AEA65B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91CAAA-57F5-4460-B364-B958852677B8}" type="pres">
      <dgm:prSet presAssocID="{3D965F43-8ED3-46EC-99B0-D83709E0C18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F5F71-A319-4812-8DE1-767BAC5177A6}" type="pres">
      <dgm:prSet presAssocID="{2728D7F4-C9F0-433F-8BE9-6C418B19E4B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A9ED6-3370-406F-B719-56B99461D22D}" srcId="{6DDB4B50-A3CE-424F-9602-F298A30B35CB}" destId="{2728D7F4-C9F0-433F-8BE9-6C418B19E4BF}" srcOrd="2" destOrd="0" parTransId="{50AAACC4-E56C-4278-8B8F-3E7438FA7A56}" sibTransId="{B7032CCA-8CBC-42AF-8DFF-E0F58A9FD156}"/>
    <dgm:cxn modelId="{19083BB8-285A-45A9-82B4-3D1018F6BF66}" type="presOf" srcId="{6DDB4B50-A3CE-424F-9602-F298A30B35CB}" destId="{532413F2-4FCC-42CD-B7E4-B8C41657C8C6}" srcOrd="0" destOrd="0" presId="urn:microsoft.com/office/officeart/2005/8/layout/target3"/>
    <dgm:cxn modelId="{1C4B2223-BBBB-45C4-8565-A0B613935987}" type="presOf" srcId="{13C9601A-9BB0-4BD7-92BB-32CC2AEA65B1}" destId="{3E8BFCE3-91A3-45ED-A5A8-89C24E6940A1}" srcOrd="0" destOrd="0" presId="urn:microsoft.com/office/officeart/2005/8/layout/target3"/>
    <dgm:cxn modelId="{7244584D-CBC1-44FC-A95E-1A4391B16E7C}" type="presOf" srcId="{2728D7F4-C9F0-433F-8BE9-6C418B19E4BF}" destId="{711F5F71-A319-4812-8DE1-767BAC5177A6}" srcOrd="1" destOrd="0" presId="urn:microsoft.com/office/officeart/2005/8/layout/target3"/>
    <dgm:cxn modelId="{3A1EA1AB-FE77-4216-8802-B26E30A34533}" srcId="{6DDB4B50-A3CE-424F-9602-F298A30B35CB}" destId="{13C9601A-9BB0-4BD7-92BB-32CC2AEA65B1}" srcOrd="0" destOrd="0" parTransId="{819E624C-6763-4DB7-ACCD-F27E0A04D687}" sibTransId="{799C3094-1C61-4BBE-B40B-AA649E600DC3}"/>
    <dgm:cxn modelId="{2327EBC4-0595-4383-B735-945CDB55B1C4}" type="presOf" srcId="{2728D7F4-C9F0-433F-8BE9-6C418B19E4BF}" destId="{4D639419-00BF-4345-BB6B-6230C84C598B}" srcOrd="0" destOrd="0" presId="urn:microsoft.com/office/officeart/2005/8/layout/target3"/>
    <dgm:cxn modelId="{07EBEF92-DB19-423C-90E6-20088A635F14}" type="presOf" srcId="{3D965F43-8ED3-46EC-99B0-D83709E0C187}" destId="{2F91CAAA-57F5-4460-B364-B958852677B8}" srcOrd="1" destOrd="0" presId="urn:microsoft.com/office/officeart/2005/8/layout/target3"/>
    <dgm:cxn modelId="{08BD529D-5448-498B-BF9D-37ACFE2336D3}" type="presOf" srcId="{3D965F43-8ED3-46EC-99B0-D83709E0C187}" destId="{43C5D285-0DC9-4BC0-872E-994CA6AD8AE8}" srcOrd="0" destOrd="0" presId="urn:microsoft.com/office/officeart/2005/8/layout/target3"/>
    <dgm:cxn modelId="{BF70DB1D-98E9-4735-AA42-5D6AB7F6269D}" srcId="{6DDB4B50-A3CE-424F-9602-F298A30B35CB}" destId="{3D965F43-8ED3-46EC-99B0-D83709E0C187}" srcOrd="1" destOrd="0" parTransId="{54BACD0F-C3ED-4CE5-B640-037C1E48DAB0}" sibTransId="{2DAFD24A-775C-43A5-B2B2-EC2A82669412}"/>
    <dgm:cxn modelId="{499C493D-0C40-4039-848D-A6FF76E47A92}" type="presOf" srcId="{13C9601A-9BB0-4BD7-92BB-32CC2AEA65B1}" destId="{1A79671E-6F3B-4C85-8249-55A7F7A20E54}" srcOrd="1" destOrd="0" presId="urn:microsoft.com/office/officeart/2005/8/layout/target3"/>
    <dgm:cxn modelId="{DEE9B0E6-BC10-4DC4-9E27-22F5C920BE49}" type="presParOf" srcId="{532413F2-4FCC-42CD-B7E4-B8C41657C8C6}" destId="{B4882B8D-1106-4A3E-8B94-4C19C5F84450}" srcOrd="0" destOrd="0" presId="urn:microsoft.com/office/officeart/2005/8/layout/target3"/>
    <dgm:cxn modelId="{3A5CD634-F029-4BBD-9857-FB57A9A8A782}" type="presParOf" srcId="{532413F2-4FCC-42CD-B7E4-B8C41657C8C6}" destId="{A4E39E4C-0617-4D50-887B-4408A72AEC01}" srcOrd="1" destOrd="0" presId="urn:microsoft.com/office/officeart/2005/8/layout/target3"/>
    <dgm:cxn modelId="{5D8A0419-47DB-4EDB-B112-7AE73B7AB7E9}" type="presParOf" srcId="{532413F2-4FCC-42CD-B7E4-B8C41657C8C6}" destId="{3E8BFCE3-91A3-45ED-A5A8-89C24E6940A1}" srcOrd="2" destOrd="0" presId="urn:microsoft.com/office/officeart/2005/8/layout/target3"/>
    <dgm:cxn modelId="{EB12E110-3A46-413F-B8CB-0798B7595BC1}" type="presParOf" srcId="{532413F2-4FCC-42CD-B7E4-B8C41657C8C6}" destId="{792726D9-ADBF-4E06-B4D8-9345C90273F8}" srcOrd="3" destOrd="0" presId="urn:microsoft.com/office/officeart/2005/8/layout/target3"/>
    <dgm:cxn modelId="{57A503D4-6C82-4E8E-A87F-F7044DF254F5}" type="presParOf" srcId="{532413F2-4FCC-42CD-B7E4-B8C41657C8C6}" destId="{D4641024-AD52-40D5-831E-4FB25402BA94}" srcOrd="4" destOrd="0" presId="urn:microsoft.com/office/officeart/2005/8/layout/target3"/>
    <dgm:cxn modelId="{4C5A3EF0-6616-4336-852D-0E8298230BA7}" type="presParOf" srcId="{532413F2-4FCC-42CD-B7E4-B8C41657C8C6}" destId="{43C5D285-0DC9-4BC0-872E-994CA6AD8AE8}" srcOrd="5" destOrd="0" presId="urn:microsoft.com/office/officeart/2005/8/layout/target3"/>
    <dgm:cxn modelId="{6B6C387D-018C-476E-BABE-1E298D8C3974}" type="presParOf" srcId="{532413F2-4FCC-42CD-B7E4-B8C41657C8C6}" destId="{D5D352D3-BAFD-4CC4-A828-ABA53AA91BFC}" srcOrd="6" destOrd="0" presId="urn:microsoft.com/office/officeart/2005/8/layout/target3"/>
    <dgm:cxn modelId="{47CBB126-DEC3-4E8F-B89C-F3058ECD7D07}" type="presParOf" srcId="{532413F2-4FCC-42CD-B7E4-B8C41657C8C6}" destId="{F8521D59-C398-472D-8019-C39002A5BBC0}" srcOrd="7" destOrd="0" presId="urn:microsoft.com/office/officeart/2005/8/layout/target3"/>
    <dgm:cxn modelId="{2D0E2D66-3FE6-49C7-A78E-547E71D16963}" type="presParOf" srcId="{532413F2-4FCC-42CD-B7E4-B8C41657C8C6}" destId="{4D639419-00BF-4345-BB6B-6230C84C598B}" srcOrd="8" destOrd="0" presId="urn:microsoft.com/office/officeart/2005/8/layout/target3"/>
    <dgm:cxn modelId="{6805B702-CBFB-4626-A63D-FA349F2C7A26}" type="presParOf" srcId="{532413F2-4FCC-42CD-B7E4-B8C41657C8C6}" destId="{1A79671E-6F3B-4C85-8249-55A7F7A20E54}" srcOrd="9" destOrd="0" presId="urn:microsoft.com/office/officeart/2005/8/layout/target3"/>
    <dgm:cxn modelId="{A6DA6955-8B7F-4302-8FD6-8826CD818AB8}" type="presParOf" srcId="{532413F2-4FCC-42CD-B7E4-B8C41657C8C6}" destId="{2F91CAAA-57F5-4460-B364-B958852677B8}" srcOrd="10" destOrd="0" presId="urn:microsoft.com/office/officeart/2005/8/layout/target3"/>
    <dgm:cxn modelId="{C98042D9-5BAE-4BE7-9456-EA841A4FED41}" type="presParOf" srcId="{532413F2-4FCC-42CD-B7E4-B8C41657C8C6}" destId="{711F5F71-A319-4812-8DE1-767BAC5177A6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110,3%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986115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7364" custLinFactNeighborY="-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02A8AF06-6281-4D13-8981-949E37D805D7}" type="presOf" srcId="{B7B04CE6-0D50-4BD1-B9F1-F653E76769C0}" destId="{C522D3AE-5E53-4364-B4F5-711F518D2380}" srcOrd="0" destOrd="0" presId="urn:microsoft.com/office/officeart/2005/8/layout/arrow2"/>
    <dgm:cxn modelId="{6D9214C2-72E7-4F78-93C1-86EAB77E0F74}" type="presOf" srcId="{6AA67EB3-73B9-42D0-A73D-E1171EF48905}" destId="{DA37F139-A183-444F-8974-6954FADFC66F}" srcOrd="0" destOrd="0" presId="urn:microsoft.com/office/officeart/2005/8/layout/arrow2"/>
    <dgm:cxn modelId="{AF534B6C-D75C-44A7-8338-F22AF0E35EBC}" type="presParOf" srcId="{DA37F139-A183-444F-8974-6954FADFC66F}" destId="{F2229DA9-69C2-4BFB-A8A6-B2CBDA3E1420}" srcOrd="0" destOrd="0" presId="urn:microsoft.com/office/officeart/2005/8/layout/arrow2"/>
    <dgm:cxn modelId="{8C4AF7E9-CEEC-4CBE-BB0A-BB069DED7845}" type="presParOf" srcId="{DA37F139-A183-444F-8974-6954FADFC66F}" destId="{C5B20276-AA92-4694-817A-D803478D09DD}" srcOrd="1" destOrd="0" presId="urn:microsoft.com/office/officeart/2005/8/layout/arrow2"/>
    <dgm:cxn modelId="{EF20F23F-4E6E-4504-902E-226B72C97608}" type="presParOf" srcId="{C5B20276-AA92-4694-817A-D803478D09DD}" destId="{9FE9F764-513A-4BE3-97EF-74ADBD292242}" srcOrd="0" destOrd="0" presId="urn:microsoft.com/office/officeart/2005/8/layout/arrow2"/>
    <dgm:cxn modelId="{623FAA88-2E4B-46FF-8B16-C44C7A9A665C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91029593-73EA-43AB-A591-8538AA9A1A15}" type="doc">
      <dgm:prSet loTypeId="urn:microsoft.com/office/officeart/2005/8/layout/hList9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131E2E3-60AA-406B-B73E-85E8D6B89D16}">
      <dgm:prSet phldrT="[Текст]"/>
      <dgm:spPr/>
      <dgm:t>
        <a:bodyPr/>
        <a:lstStyle/>
        <a:p>
          <a:r>
            <a:rPr lang="ru-RU" dirty="0" smtClean="0"/>
            <a:t>Ставка налога </a:t>
          </a:r>
          <a:r>
            <a:rPr lang="en-US" dirty="0" smtClean="0"/>
            <a:t>0,3</a:t>
          </a:r>
          <a:r>
            <a:rPr lang="ru-RU" dirty="0" smtClean="0"/>
            <a:t> %</a:t>
          </a:r>
          <a:endParaRPr lang="ru-RU" dirty="0"/>
        </a:p>
      </dgm:t>
    </dgm:pt>
    <dgm:pt modelId="{AEC5F5C9-7D2F-4555-B3A5-5E0508CEAD33}" type="parTrans" cxnId="{C3CEF3AC-8014-4D18-B448-A3D920D9B8AF}">
      <dgm:prSet/>
      <dgm:spPr/>
      <dgm:t>
        <a:bodyPr/>
        <a:lstStyle/>
        <a:p>
          <a:endParaRPr lang="ru-RU"/>
        </a:p>
      </dgm:t>
    </dgm:pt>
    <dgm:pt modelId="{BF8F5228-0AFE-44BD-9AA0-472C45759014}" type="sibTrans" cxnId="{C3CEF3AC-8014-4D18-B448-A3D920D9B8AF}">
      <dgm:prSet/>
      <dgm:spPr/>
      <dgm:t>
        <a:bodyPr/>
        <a:lstStyle/>
        <a:p>
          <a:endParaRPr lang="ru-RU"/>
        </a:p>
      </dgm:t>
    </dgm:pt>
    <dgm:pt modelId="{88AA4D46-347A-4180-9DF7-069CD82687D7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От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кадастровой стоимости земель в отношении земельных участков, занятых жилищным фондом, личным подсобным хозяйством, гаражами</a:t>
          </a:r>
        </a:p>
      </dgm:t>
    </dgm:pt>
    <dgm:pt modelId="{98CBB82F-77F2-4A4B-A9B7-2B4A103A44D0}" type="parTrans" cxnId="{C64438CB-CB32-4CC0-9804-D7BFD5AE6142}">
      <dgm:prSet/>
      <dgm:spPr/>
      <dgm:t>
        <a:bodyPr/>
        <a:lstStyle/>
        <a:p>
          <a:endParaRPr lang="ru-RU"/>
        </a:p>
      </dgm:t>
    </dgm:pt>
    <dgm:pt modelId="{AF4618A6-9928-49B9-A4CF-396AAE42E883}" type="sibTrans" cxnId="{C64438CB-CB32-4CC0-9804-D7BFD5AE6142}">
      <dgm:prSet/>
      <dgm:spPr/>
      <dgm:t>
        <a:bodyPr/>
        <a:lstStyle/>
        <a:p>
          <a:endParaRPr lang="ru-RU"/>
        </a:p>
      </dgm:t>
    </dgm:pt>
    <dgm:pt modelId="{0CFAA790-4A69-4E11-8DFB-B99320038B13}" type="pres">
      <dgm:prSet presAssocID="{91029593-73EA-43AB-A591-8538AA9A1A1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0096AD-D2B2-4F8D-87CF-3E15D76717AF}" type="pres">
      <dgm:prSet presAssocID="{0131E2E3-60AA-406B-B73E-85E8D6B89D16}" presName="posSpace" presStyleCnt="0"/>
      <dgm:spPr/>
      <dgm:t>
        <a:bodyPr/>
        <a:lstStyle/>
        <a:p>
          <a:endParaRPr lang="ru-RU"/>
        </a:p>
      </dgm:t>
    </dgm:pt>
    <dgm:pt modelId="{291FCF05-0E52-4B93-8E0E-A204E6ADC2B1}" type="pres">
      <dgm:prSet presAssocID="{0131E2E3-60AA-406B-B73E-85E8D6B89D16}" presName="vertFlow" presStyleCnt="0"/>
      <dgm:spPr/>
      <dgm:t>
        <a:bodyPr/>
        <a:lstStyle/>
        <a:p>
          <a:endParaRPr lang="ru-RU"/>
        </a:p>
      </dgm:t>
    </dgm:pt>
    <dgm:pt modelId="{02F3E05B-A674-4C65-8483-F240DC266698}" type="pres">
      <dgm:prSet presAssocID="{0131E2E3-60AA-406B-B73E-85E8D6B89D16}" presName="topSpace" presStyleCnt="0"/>
      <dgm:spPr/>
      <dgm:t>
        <a:bodyPr/>
        <a:lstStyle/>
        <a:p>
          <a:endParaRPr lang="ru-RU"/>
        </a:p>
      </dgm:t>
    </dgm:pt>
    <dgm:pt modelId="{3CEB1E1D-9D5D-4E2A-AD11-EA1B239F0BD4}" type="pres">
      <dgm:prSet presAssocID="{0131E2E3-60AA-406B-B73E-85E8D6B89D16}" presName="firstComp" presStyleCnt="0"/>
      <dgm:spPr/>
      <dgm:t>
        <a:bodyPr/>
        <a:lstStyle/>
        <a:p>
          <a:endParaRPr lang="ru-RU"/>
        </a:p>
      </dgm:t>
    </dgm:pt>
    <dgm:pt modelId="{A41370FE-7E4A-41FC-9CFA-ACA05A43076C}" type="pres">
      <dgm:prSet presAssocID="{0131E2E3-60AA-406B-B73E-85E8D6B89D16}" presName="firstChild" presStyleLbl="bgAccFollowNode1" presStyleIdx="0" presStyleCnt="1" custScaleX="121886" custScaleY="73745" custLinFactNeighborX="-13547" custLinFactNeighborY="-776"/>
      <dgm:spPr/>
      <dgm:t>
        <a:bodyPr/>
        <a:lstStyle/>
        <a:p>
          <a:endParaRPr lang="ru-RU"/>
        </a:p>
      </dgm:t>
    </dgm:pt>
    <dgm:pt modelId="{27C87F15-3B94-42C9-85F9-144DA21E7AF6}" type="pres">
      <dgm:prSet presAssocID="{0131E2E3-60AA-406B-B73E-85E8D6B89D16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9E0D8-FC19-47BC-823F-72A7CFF471F5}" type="pres">
      <dgm:prSet presAssocID="{0131E2E3-60AA-406B-B73E-85E8D6B89D16}" presName="negSpace" presStyleCnt="0"/>
      <dgm:spPr/>
      <dgm:t>
        <a:bodyPr/>
        <a:lstStyle/>
        <a:p>
          <a:endParaRPr lang="ru-RU"/>
        </a:p>
      </dgm:t>
    </dgm:pt>
    <dgm:pt modelId="{EF19A231-3ADB-49CD-93A7-A19A7FEFE7E5}" type="pres">
      <dgm:prSet presAssocID="{0131E2E3-60AA-406B-B73E-85E8D6B89D16}" presName="circle" presStyleLbl="node1" presStyleIdx="0" presStyleCnt="1" custScaleX="64751" custScaleY="64896" custLinFactNeighborX="-22988" custLinFactNeighborY="17456"/>
      <dgm:spPr/>
      <dgm:t>
        <a:bodyPr/>
        <a:lstStyle/>
        <a:p>
          <a:endParaRPr lang="ru-RU"/>
        </a:p>
      </dgm:t>
    </dgm:pt>
  </dgm:ptLst>
  <dgm:cxnLst>
    <dgm:cxn modelId="{C64438CB-CB32-4CC0-9804-D7BFD5AE6142}" srcId="{0131E2E3-60AA-406B-B73E-85E8D6B89D16}" destId="{88AA4D46-347A-4180-9DF7-069CD82687D7}" srcOrd="0" destOrd="0" parTransId="{98CBB82F-77F2-4A4B-A9B7-2B4A103A44D0}" sibTransId="{AF4618A6-9928-49B9-A4CF-396AAE42E883}"/>
    <dgm:cxn modelId="{5647DE3B-8108-41DD-9E87-205882AF716C}" type="presOf" srcId="{0131E2E3-60AA-406B-B73E-85E8D6B89D16}" destId="{EF19A231-3ADB-49CD-93A7-A19A7FEFE7E5}" srcOrd="0" destOrd="0" presId="urn:microsoft.com/office/officeart/2005/8/layout/hList9"/>
    <dgm:cxn modelId="{E417F978-3596-4DA6-AE09-DDF9C02C206C}" type="presOf" srcId="{88AA4D46-347A-4180-9DF7-069CD82687D7}" destId="{A41370FE-7E4A-41FC-9CFA-ACA05A43076C}" srcOrd="0" destOrd="0" presId="urn:microsoft.com/office/officeart/2005/8/layout/hList9"/>
    <dgm:cxn modelId="{5B821DE6-6BF8-4B95-A877-AA0D101AEC37}" type="presOf" srcId="{91029593-73EA-43AB-A591-8538AA9A1A15}" destId="{0CFAA790-4A69-4E11-8DFB-B99320038B13}" srcOrd="0" destOrd="0" presId="urn:microsoft.com/office/officeart/2005/8/layout/hList9"/>
    <dgm:cxn modelId="{7DB5E549-C1AD-463E-8862-5100CD46805C}" type="presOf" srcId="{88AA4D46-347A-4180-9DF7-069CD82687D7}" destId="{27C87F15-3B94-42C9-85F9-144DA21E7AF6}" srcOrd="1" destOrd="0" presId="urn:microsoft.com/office/officeart/2005/8/layout/hList9"/>
    <dgm:cxn modelId="{C3CEF3AC-8014-4D18-B448-A3D920D9B8AF}" srcId="{91029593-73EA-43AB-A591-8538AA9A1A15}" destId="{0131E2E3-60AA-406B-B73E-85E8D6B89D16}" srcOrd="0" destOrd="0" parTransId="{AEC5F5C9-7D2F-4555-B3A5-5E0508CEAD33}" sibTransId="{BF8F5228-0AFE-44BD-9AA0-472C45759014}"/>
    <dgm:cxn modelId="{7C8DCE72-ED28-402B-BC69-A51861A6B0F3}" type="presParOf" srcId="{0CFAA790-4A69-4E11-8DFB-B99320038B13}" destId="{760096AD-D2B2-4F8D-87CF-3E15D76717AF}" srcOrd="0" destOrd="0" presId="urn:microsoft.com/office/officeart/2005/8/layout/hList9"/>
    <dgm:cxn modelId="{A795F0AD-9AB0-4E77-B670-B8374F47FFBC}" type="presParOf" srcId="{0CFAA790-4A69-4E11-8DFB-B99320038B13}" destId="{291FCF05-0E52-4B93-8E0E-A204E6ADC2B1}" srcOrd="1" destOrd="0" presId="urn:microsoft.com/office/officeart/2005/8/layout/hList9"/>
    <dgm:cxn modelId="{39E932BD-6F4A-4BD1-A9B7-C744C1AE5C0D}" type="presParOf" srcId="{291FCF05-0E52-4B93-8E0E-A204E6ADC2B1}" destId="{02F3E05B-A674-4C65-8483-F240DC266698}" srcOrd="0" destOrd="0" presId="urn:microsoft.com/office/officeart/2005/8/layout/hList9"/>
    <dgm:cxn modelId="{0D1C9087-DE79-4AD6-BD95-F5DBC3AE7DD2}" type="presParOf" srcId="{291FCF05-0E52-4B93-8E0E-A204E6ADC2B1}" destId="{3CEB1E1D-9D5D-4E2A-AD11-EA1B239F0BD4}" srcOrd="1" destOrd="0" presId="urn:microsoft.com/office/officeart/2005/8/layout/hList9"/>
    <dgm:cxn modelId="{FAF5DEB6-204D-43A7-844E-7396C38FD406}" type="presParOf" srcId="{3CEB1E1D-9D5D-4E2A-AD11-EA1B239F0BD4}" destId="{A41370FE-7E4A-41FC-9CFA-ACA05A43076C}" srcOrd="0" destOrd="0" presId="urn:microsoft.com/office/officeart/2005/8/layout/hList9"/>
    <dgm:cxn modelId="{1FFAB862-8374-42C3-892D-2EC936CD71D8}" type="presParOf" srcId="{3CEB1E1D-9D5D-4E2A-AD11-EA1B239F0BD4}" destId="{27C87F15-3B94-42C9-85F9-144DA21E7AF6}" srcOrd="1" destOrd="0" presId="urn:microsoft.com/office/officeart/2005/8/layout/hList9"/>
    <dgm:cxn modelId="{7F2A75C5-A83D-486D-BD5E-12FCCB216C76}" type="presParOf" srcId="{0CFAA790-4A69-4E11-8DFB-B99320038B13}" destId="{E229E0D8-FC19-47BC-823F-72A7CFF471F5}" srcOrd="2" destOrd="0" presId="urn:microsoft.com/office/officeart/2005/8/layout/hList9"/>
    <dgm:cxn modelId="{598ED519-379B-4E07-9AD1-538C05638083}" type="presParOf" srcId="{0CFAA790-4A69-4E11-8DFB-B99320038B13}" destId="{EF19A231-3ADB-49CD-93A7-A19A7FEFE7E5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104%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987126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/>
      <dgm:spPr/>
    </dgm:pt>
    <dgm:pt modelId="{C522D3AE-5E53-4364-B4F5-711F518D2380}" type="pres">
      <dgm:prSet presAssocID="{B7B04CE6-0D50-4BD1-B9F1-F653E76769C0}" presName="textBox1" presStyleLbl="revTx" presStyleIdx="0" presStyleCnt="1" custScaleX="250000" custScaleY="122015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0F71A3D3-0199-4C05-A6F3-C10D62C49530}" type="presOf" srcId="{B7B04CE6-0D50-4BD1-B9F1-F653E76769C0}" destId="{C522D3AE-5E53-4364-B4F5-711F518D2380}" srcOrd="0" destOrd="0" presId="urn:microsoft.com/office/officeart/2005/8/layout/arrow2"/>
    <dgm:cxn modelId="{813EF7CF-0EB8-4468-843C-51BE429C3793}" type="presOf" srcId="{6AA67EB3-73B9-42D0-A73D-E1171EF48905}" destId="{DA37F139-A183-444F-8974-6954FADFC66F}" srcOrd="0" destOrd="0" presId="urn:microsoft.com/office/officeart/2005/8/layout/arrow2"/>
    <dgm:cxn modelId="{987B85F2-B281-49EE-8088-C70EC8E3E30B}" type="presParOf" srcId="{DA37F139-A183-444F-8974-6954FADFC66F}" destId="{F2229DA9-69C2-4BFB-A8A6-B2CBDA3E1420}" srcOrd="0" destOrd="0" presId="urn:microsoft.com/office/officeart/2005/8/layout/arrow2"/>
    <dgm:cxn modelId="{0B0CF712-9F0B-433F-88B1-51D2B467DCF4}" type="presParOf" srcId="{DA37F139-A183-444F-8974-6954FADFC66F}" destId="{C5B20276-AA92-4694-817A-D803478D09DD}" srcOrd="1" destOrd="0" presId="urn:microsoft.com/office/officeart/2005/8/layout/arrow2"/>
    <dgm:cxn modelId="{9A08A0AA-A404-4359-907C-247A4AE019A2}" type="presParOf" srcId="{C5B20276-AA92-4694-817A-D803478D09DD}" destId="{9FE9F764-513A-4BE3-97EF-74ADBD292242}" srcOrd="0" destOrd="0" presId="urn:microsoft.com/office/officeart/2005/8/layout/arrow2"/>
    <dgm:cxn modelId="{061FAB63-6C93-46EB-A7C0-1AFF2EF59F32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6DA80C6-E72F-4EBA-8002-B42158FD9C69}" type="doc">
      <dgm:prSet loTypeId="urn:microsoft.com/office/officeart/2005/8/layout/pyramid2" loCatId="list" qsTypeId="urn:microsoft.com/office/officeart/2005/8/quickstyle/simple1" qsCatId="simple" csTypeId="urn:microsoft.com/office/officeart/2005/8/colors/colorful5" csCatId="colorful" phldr="1"/>
      <dgm:spPr/>
    </dgm:pt>
    <dgm:pt modelId="{5C690420-9C1E-4136-94DC-A22466C090C1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за выдачу разрешения на установку рекламной конструкции в сумме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0,5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млн.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1FD6F627-83F8-4EA1-99B2-1BFE258E9E21}" type="parTrans" cxnId="{3358E3C6-441D-43D4-BD0E-0A856FBEA7CB}">
      <dgm:prSet/>
      <dgm:spPr/>
      <dgm:t>
        <a:bodyPr/>
        <a:lstStyle/>
        <a:p>
          <a:endParaRPr lang="ru-RU"/>
        </a:p>
      </dgm:t>
    </dgm:pt>
    <dgm:pt modelId="{FEC59772-4AF1-435F-8C5B-192FCCC4B00D}" type="sibTrans" cxnId="{3358E3C6-441D-43D4-BD0E-0A856FBEA7CB}">
      <dgm:prSet/>
      <dgm:spPr/>
      <dgm:t>
        <a:bodyPr/>
        <a:lstStyle/>
        <a:p>
          <a:endParaRPr lang="ru-RU"/>
        </a:p>
      </dgm:t>
    </dgm:pt>
    <dgm:pt modelId="{45315A5A-2F3B-4810-A1A8-6B1C3A3B8BF8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за выдачу специального разрешения на движение по автомобильным дорогам транспортных средств, осуществляющих перевозки опасных, тяжеловесных и крупногабаритных грузов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0,5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млн.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06939A6-4256-42AE-A88A-795C033B9481}" type="parTrans" cxnId="{270438C4-968B-4E90-9FB9-5546C0866244}">
      <dgm:prSet/>
      <dgm:spPr/>
      <dgm:t>
        <a:bodyPr/>
        <a:lstStyle/>
        <a:p>
          <a:endParaRPr lang="ru-RU"/>
        </a:p>
      </dgm:t>
    </dgm:pt>
    <dgm:pt modelId="{A17136A8-FF39-4E6A-9C76-A42A6B0172C8}" type="sibTrans" cxnId="{270438C4-968B-4E90-9FB9-5546C0866244}">
      <dgm:prSet/>
      <dgm:spPr/>
      <dgm:t>
        <a:bodyPr/>
        <a:lstStyle/>
        <a:p>
          <a:endParaRPr lang="ru-RU"/>
        </a:p>
      </dgm:t>
    </dgm:pt>
    <dgm:pt modelId="{6FDD9073-EAC6-455B-B690-948B3EEC6C58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по делам, рассматриваемым в судах общей юрисдикции и мировыми судьями в сумме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144,3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млн. рублей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AFA692E2-E6D0-4908-9866-3311BFB8C8CF}" type="parTrans" cxnId="{CD37BE42-973F-44D4-8290-A20C0014AAA6}">
      <dgm:prSet/>
      <dgm:spPr/>
      <dgm:t>
        <a:bodyPr/>
        <a:lstStyle/>
        <a:p>
          <a:endParaRPr lang="ru-RU"/>
        </a:p>
      </dgm:t>
    </dgm:pt>
    <dgm:pt modelId="{C28A15BE-A9B6-469A-9838-368DC4B31FBC}" type="sibTrans" cxnId="{CD37BE42-973F-44D4-8290-A20C0014AAA6}">
      <dgm:prSet/>
      <dgm:spPr/>
      <dgm:t>
        <a:bodyPr/>
        <a:lstStyle/>
        <a:p>
          <a:endParaRPr lang="ru-RU"/>
        </a:p>
      </dgm:t>
    </dgm:pt>
    <dgm:pt modelId="{C7328161-7C62-42F1-89B8-634D65C00A39}" type="pres">
      <dgm:prSet presAssocID="{F6DA80C6-E72F-4EBA-8002-B42158FD9C69}" presName="compositeShape" presStyleCnt="0">
        <dgm:presLayoutVars>
          <dgm:dir/>
          <dgm:resizeHandles/>
        </dgm:presLayoutVars>
      </dgm:prSet>
      <dgm:spPr/>
    </dgm:pt>
    <dgm:pt modelId="{1FEF57B7-B71F-4D17-94CB-4D8665F254FA}" type="pres">
      <dgm:prSet presAssocID="{F6DA80C6-E72F-4EBA-8002-B42158FD9C69}" presName="pyramid" presStyleLbl="node1" presStyleIdx="0" presStyleCnt="1" custScaleX="72107"/>
      <dgm:spPr/>
      <dgm:t>
        <a:bodyPr/>
        <a:lstStyle/>
        <a:p>
          <a:endParaRPr lang="ru-RU"/>
        </a:p>
      </dgm:t>
    </dgm:pt>
    <dgm:pt modelId="{DC85F87E-6415-4BEF-B510-27E0AE41FA58}" type="pres">
      <dgm:prSet presAssocID="{F6DA80C6-E72F-4EBA-8002-B42158FD9C69}" presName="theList" presStyleCnt="0"/>
      <dgm:spPr/>
    </dgm:pt>
    <dgm:pt modelId="{2A7D1F45-13B9-4E0E-BBC3-3D77A5C7D12C}" type="pres">
      <dgm:prSet presAssocID="{5C690420-9C1E-4136-94DC-A22466C090C1}" presName="aNode" presStyleLbl="fgAcc1" presStyleIdx="0" presStyleCnt="3" custScaleX="95448" custScaleY="66154" custLinFactY="85876" custLinFactNeighborX="-137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E537E-7941-4B85-B5B1-BFB444660770}" type="pres">
      <dgm:prSet presAssocID="{5C690420-9C1E-4136-94DC-A22466C090C1}" presName="aSpace" presStyleCnt="0"/>
      <dgm:spPr/>
    </dgm:pt>
    <dgm:pt modelId="{24860B3B-D848-4A3B-871E-6F5BC8130956}" type="pres">
      <dgm:prSet presAssocID="{45315A5A-2F3B-4810-A1A8-6B1C3A3B8BF8}" presName="aNode" presStyleLbl="fgAcc1" presStyleIdx="1" presStyleCnt="3" custScaleX="95448" custScaleY="134617" custLinFactY="81678" custLinFactNeighborX="-137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F72DD-C7F3-4E59-9FC4-20493C71A6BB}" type="pres">
      <dgm:prSet presAssocID="{45315A5A-2F3B-4810-A1A8-6B1C3A3B8BF8}" presName="aSpace" presStyleCnt="0"/>
      <dgm:spPr/>
    </dgm:pt>
    <dgm:pt modelId="{AD4FCF87-F215-4771-8C4B-E1341FDBA59C}" type="pres">
      <dgm:prSet presAssocID="{6FDD9073-EAC6-455B-B690-948B3EEC6C58}" presName="aNode" presStyleLbl="fgAcc1" presStyleIdx="2" presStyleCnt="3" custScaleX="95448" custScaleY="66425" custLinFactY="-176989" custLinFactNeighborX="-1373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B8BBF-808C-420C-913F-4BFA31C74DCA}" type="pres">
      <dgm:prSet presAssocID="{6FDD9073-EAC6-455B-B690-948B3EEC6C58}" presName="aSpace" presStyleCnt="0"/>
      <dgm:spPr/>
    </dgm:pt>
  </dgm:ptLst>
  <dgm:cxnLst>
    <dgm:cxn modelId="{CBF22789-DC0F-4B7B-9C68-B3B7C0CA8D11}" type="presOf" srcId="{6FDD9073-EAC6-455B-B690-948B3EEC6C58}" destId="{AD4FCF87-F215-4771-8C4B-E1341FDBA59C}" srcOrd="0" destOrd="0" presId="urn:microsoft.com/office/officeart/2005/8/layout/pyramid2"/>
    <dgm:cxn modelId="{270438C4-968B-4E90-9FB9-5546C0866244}" srcId="{F6DA80C6-E72F-4EBA-8002-B42158FD9C69}" destId="{45315A5A-2F3B-4810-A1A8-6B1C3A3B8BF8}" srcOrd="1" destOrd="0" parTransId="{B06939A6-4256-42AE-A88A-795C033B9481}" sibTransId="{A17136A8-FF39-4E6A-9C76-A42A6B0172C8}"/>
    <dgm:cxn modelId="{7F83293B-DA12-4FC3-B198-7BE61025F24B}" type="presOf" srcId="{F6DA80C6-E72F-4EBA-8002-B42158FD9C69}" destId="{C7328161-7C62-42F1-89B8-634D65C00A39}" srcOrd="0" destOrd="0" presId="urn:microsoft.com/office/officeart/2005/8/layout/pyramid2"/>
    <dgm:cxn modelId="{3358E3C6-441D-43D4-BD0E-0A856FBEA7CB}" srcId="{F6DA80C6-E72F-4EBA-8002-B42158FD9C69}" destId="{5C690420-9C1E-4136-94DC-A22466C090C1}" srcOrd="0" destOrd="0" parTransId="{1FD6F627-83F8-4EA1-99B2-1BFE258E9E21}" sibTransId="{FEC59772-4AF1-435F-8C5B-192FCCC4B00D}"/>
    <dgm:cxn modelId="{E78DCA8A-3320-4710-A5E6-0601C5B96182}" type="presOf" srcId="{5C690420-9C1E-4136-94DC-A22466C090C1}" destId="{2A7D1F45-13B9-4E0E-BBC3-3D77A5C7D12C}" srcOrd="0" destOrd="0" presId="urn:microsoft.com/office/officeart/2005/8/layout/pyramid2"/>
    <dgm:cxn modelId="{CD37BE42-973F-44D4-8290-A20C0014AAA6}" srcId="{F6DA80C6-E72F-4EBA-8002-B42158FD9C69}" destId="{6FDD9073-EAC6-455B-B690-948B3EEC6C58}" srcOrd="2" destOrd="0" parTransId="{AFA692E2-E6D0-4908-9866-3311BFB8C8CF}" sibTransId="{C28A15BE-A9B6-469A-9838-368DC4B31FBC}"/>
    <dgm:cxn modelId="{A04C0695-726F-4267-8BBF-8F8655FECF06}" type="presOf" srcId="{45315A5A-2F3B-4810-A1A8-6B1C3A3B8BF8}" destId="{24860B3B-D848-4A3B-871E-6F5BC8130956}" srcOrd="0" destOrd="0" presId="urn:microsoft.com/office/officeart/2005/8/layout/pyramid2"/>
    <dgm:cxn modelId="{A89A74A7-C20D-4A9C-BEC9-201F102890BA}" type="presParOf" srcId="{C7328161-7C62-42F1-89B8-634D65C00A39}" destId="{1FEF57B7-B71F-4D17-94CB-4D8665F254FA}" srcOrd="0" destOrd="0" presId="urn:microsoft.com/office/officeart/2005/8/layout/pyramid2"/>
    <dgm:cxn modelId="{C5882E01-A31E-48EC-9057-6C73FB944A22}" type="presParOf" srcId="{C7328161-7C62-42F1-89B8-634D65C00A39}" destId="{DC85F87E-6415-4BEF-B510-27E0AE41FA58}" srcOrd="1" destOrd="0" presId="urn:microsoft.com/office/officeart/2005/8/layout/pyramid2"/>
    <dgm:cxn modelId="{A9F3A176-DE1B-4B8C-81FF-FF21F7EA21CF}" type="presParOf" srcId="{DC85F87E-6415-4BEF-B510-27E0AE41FA58}" destId="{2A7D1F45-13B9-4E0E-BBC3-3D77A5C7D12C}" srcOrd="0" destOrd="0" presId="urn:microsoft.com/office/officeart/2005/8/layout/pyramid2"/>
    <dgm:cxn modelId="{D77F0503-D1D4-43D2-A23A-FB7B4C1DE65A}" type="presParOf" srcId="{DC85F87E-6415-4BEF-B510-27E0AE41FA58}" destId="{FE9E537E-7941-4B85-B5B1-BFB444660770}" srcOrd="1" destOrd="0" presId="urn:microsoft.com/office/officeart/2005/8/layout/pyramid2"/>
    <dgm:cxn modelId="{40AECD24-69A6-4052-AAA8-C592ACC37408}" type="presParOf" srcId="{DC85F87E-6415-4BEF-B510-27E0AE41FA58}" destId="{24860B3B-D848-4A3B-871E-6F5BC8130956}" srcOrd="2" destOrd="0" presId="urn:microsoft.com/office/officeart/2005/8/layout/pyramid2"/>
    <dgm:cxn modelId="{B25A986C-C688-4827-9A2B-408AAA8B26B0}" type="presParOf" srcId="{DC85F87E-6415-4BEF-B510-27E0AE41FA58}" destId="{BFFF72DD-C7F3-4E59-9FC4-20493C71A6BB}" srcOrd="3" destOrd="0" presId="urn:microsoft.com/office/officeart/2005/8/layout/pyramid2"/>
    <dgm:cxn modelId="{9238933A-FFA0-4B88-B8A8-348B9576BAAD}" type="presParOf" srcId="{DC85F87E-6415-4BEF-B510-27E0AE41FA58}" destId="{AD4FCF87-F215-4771-8C4B-E1341FDBA59C}" srcOrd="4" destOrd="0" presId="urn:microsoft.com/office/officeart/2005/8/layout/pyramid2"/>
    <dgm:cxn modelId="{801E3D14-ABAB-4DD4-9183-E2AC9903266E}" type="presParOf" srcId="{DC85F87E-6415-4BEF-B510-27E0AE41FA58}" destId="{31AB8BBF-808C-420C-913F-4BFA31C74DC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100,3%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21208344" custLinFactNeighborX="5000" custLinFactNeighborY="-3329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-52162" custLinFactNeighborX="-62612" custLinFactNeighborY="-100000"/>
      <dgm:spPr/>
    </dgm:pt>
    <dgm:pt modelId="{C522D3AE-5E53-4364-B4F5-711F518D2380}" type="pres">
      <dgm:prSet presAssocID="{B7B04CE6-0D50-4BD1-B9F1-F653E76769C0}" presName="textBox1" presStyleLbl="revTx" presStyleIdx="0" presStyleCnt="1" custAng="0" custScaleX="250000" custScaleY="78950" custLinFactNeighborX="-48214" custLinFactNeighborY="-64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10D20F44-047C-4244-8B01-D89117A80B29}" type="presOf" srcId="{6AA67EB3-73B9-42D0-A73D-E1171EF48905}" destId="{DA37F139-A183-444F-8974-6954FADFC66F}" srcOrd="0" destOrd="0" presId="urn:microsoft.com/office/officeart/2005/8/layout/arrow2"/>
    <dgm:cxn modelId="{B5E42E74-5171-4A7A-8C4A-88B478E8D0C8}" type="presOf" srcId="{B7B04CE6-0D50-4BD1-B9F1-F653E76769C0}" destId="{C522D3AE-5E53-4364-B4F5-711F518D2380}" srcOrd="0" destOrd="0" presId="urn:microsoft.com/office/officeart/2005/8/layout/arrow2"/>
    <dgm:cxn modelId="{441941F0-8AA7-4A63-BF89-C699D52B13B9}" type="presParOf" srcId="{DA37F139-A183-444F-8974-6954FADFC66F}" destId="{F2229DA9-69C2-4BFB-A8A6-B2CBDA3E1420}" srcOrd="0" destOrd="0" presId="urn:microsoft.com/office/officeart/2005/8/layout/arrow2"/>
    <dgm:cxn modelId="{03420D55-2FB9-4AAF-8632-C15A3041B1B4}" type="presParOf" srcId="{DA37F139-A183-444F-8974-6954FADFC66F}" destId="{C5B20276-AA92-4694-817A-D803478D09DD}" srcOrd="1" destOrd="0" presId="urn:microsoft.com/office/officeart/2005/8/layout/arrow2"/>
    <dgm:cxn modelId="{1721370D-6FBA-4A78-BE0D-CD12B8CD5C6F}" type="presParOf" srcId="{C5B20276-AA92-4694-817A-D803478D09DD}" destId="{9FE9F764-513A-4BE3-97EF-74ADBD292242}" srcOrd="0" destOrd="0" presId="urn:microsoft.com/office/officeart/2005/8/layout/arrow2"/>
    <dgm:cxn modelId="{1957BA72-0877-45A3-8805-8395919EBAE2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101,7%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21389334" custLinFactNeighborX="5000" custLinFactNeighborY="-3329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-52162" custLinFactNeighborX="-62612" custLinFactNeighborY="-100000"/>
      <dgm:spPr/>
    </dgm:pt>
    <dgm:pt modelId="{C522D3AE-5E53-4364-B4F5-711F518D2380}" type="pres">
      <dgm:prSet presAssocID="{B7B04CE6-0D50-4BD1-B9F1-F653E76769C0}" presName="textBox1" presStyleLbl="revTx" presStyleIdx="0" presStyleCnt="1" custAng="0" custScaleX="250000" custScaleY="78950" custLinFactNeighborX="-13939" custLinFactNeighborY="-52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05822EF6-7B38-47FA-9E04-93D1647C2665}" type="presOf" srcId="{6AA67EB3-73B9-42D0-A73D-E1171EF48905}" destId="{DA37F139-A183-444F-8974-6954FADFC66F}" srcOrd="0" destOrd="0" presId="urn:microsoft.com/office/officeart/2005/8/layout/arrow2"/>
    <dgm:cxn modelId="{9118F698-9CFE-4FA6-9831-2E30590E880F}" type="presOf" srcId="{B7B04CE6-0D50-4BD1-B9F1-F653E76769C0}" destId="{C522D3AE-5E53-4364-B4F5-711F518D2380}" srcOrd="0" destOrd="0" presId="urn:microsoft.com/office/officeart/2005/8/layout/arrow2"/>
    <dgm:cxn modelId="{AA4925BF-8513-4282-AB44-373914B7611E}" type="presParOf" srcId="{DA37F139-A183-444F-8974-6954FADFC66F}" destId="{F2229DA9-69C2-4BFB-A8A6-B2CBDA3E1420}" srcOrd="0" destOrd="0" presId="urn:microsoft.com/office/officeart/2005/8/layout/arrow2"/>
    <dgm:cxn modelId="{4E968B26-AAFF-4634-8A01-3B7E6765F7A0}" type="presParOf" srcId="{DA37F139-A183-444F-8974-6954FADFC66F}" destId="{C5B20276-AA92-4694-817A-D803478D09DD}" srcOrd="1" destOrd="0" presId="urn:microsoft.com/office/officeart/2005/8/layout/arrow2"/>
    <dgm:cxn modelId="{94916F57-C436-4B90-8BD3-5BB0C9F90903}" type="presParOf" srcId="{C5B20276-AA92-4694-817A-D803478D09DD}" destId="{9FE9F764-513A-4BE3-97EF-74ADBD292242}" srcOrd="0" destOrd="0" presId="urn:microsoft.com/office/officeart/2005/8/layout/arrow2"/>
    <dgm:cxn modelId="{07AFCCC8-C938-4B6C-8F3F-CF216A501558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119,9%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0" custLinFactNeighborX="1545" custLinFactNeighborY="4583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Y="100000" custLinFactNeighborX="-17567" custLinFactNeighborY="147168"/>
      <dgm:spPr>
        <a:solidFill>
          <a:schemeClr val="accent2">
            <a:lumMod val="75000"/>
          </a:schemeClr>
        </a:solidFill>
      </dgm:spPr>
    </dgm:pt>
    <dgm:pt modelId="{C522D3AE-5E53-4364-B4F5-711F518D2380}" type="pres">
      <dgm:prSet presAssocID="{B7B04CE6-0D50-4BD1-B9F1-F653E76769C0}" presName="textBox1" presStyleLbl="revTx" presStyleIdx="0" presStyleCnt="1" custScaleX="250000" custScaleY="140892" custLinFactNeighborX="-12500" custLinFactNeighborY="62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DE261535-541B-4D91-8FE3-425BECA6F274}" type="presOf" srcId="{B7B04CE6-0D50-4BD1-B9F1-F653E76769C0}" destId="{C522D3AE-5E53-4364-B4F5-711F518D2380}" srcOrd="0" destOrd="0" presId="urn:microsoft.com/office/officeart/2005/8/layout/arrow2"/>
    <dgm:cxn modelId="{864B67EF-03CA-4885-A8A8-83D1E84F76DC}" type="presOf" srcId="{6AA67EB3-73B9-42D0-A73D-E1171EF48905}" destId="{DA37F139-A183-444F-8974-6954FADFC66F}" srcOrd="0" destOrd="0" presId="urn:microsoft.com/office/officeart/2005/8/layout/arrow2"/>
    <dgm:cxn modelId="{8E9A8D03-97AD-4A16-8D91-A4208111E40D}" type="presParOf" srcId="{DA37F139-A183-444F-8974-6954FADFC66F}" destId="{F2229DA9-69C2-4BFB-A8A6-B2CBDA3E1420}" srcOrd="0" destOrd="0" presId="urn:microsoft.com/office/officeart/2005/8/layout/arrow2"/>
    <dgm:cxn modelId="{83EA34E1-052C-44E4-AAFC-87AB9B98FE10}" type="presParOf" srcId="{DA37F139-A183-444F-8974-6954FADFC66F}" destId="{C5B20276-AA92-4694-817A-D803478D09DD}" srcOrd="1" destOrd="0" presId="urn:microsoft.com/office/officeart/2005/8/layout/arrow2"/>
    <dgm:cxn modelId="{0A9411CC-F9C6-444F-9BD3-20818F8B749D}" type="presParOf" srcId="{C5B20276-AA92-4694-817A-D803478D09DD}" destId="{9FE9F764-513A-4BE3-97EF-74ADBD292242}" srcOrd="0" destOrd="0" presId="urn:microsoft.com/office/officeart/2005/8/layout/arrow2"/>
    <dgm:cxn modelId="{F21C7BF2-4AEB-4FD6-AF9B-5DE84246E7A1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6AA67EB3-73B9-42D0-A73D-E1171EF4890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7B04CE6-0D50-4BD1-B9F1-F653E76769C0}">
      <dgm:prSet phldrT="[Текст]" custT="1"/>
      <dgm:spPr/>
      <dgm:t>
        <a:bodyPr/>
        <a:lstStyle/>
        <a:p>
          <a:endParaRPr lang="ru-RU" sz="800" dirty="0" smtClean="0"/>
        </a:p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82,2%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73BFFC25-6C84-4438-A954-71DD83FCD041}" type="parTrans" cxnId="{F0F2FE03-E7D8-410D-80D0-E20FD3378A24}">
      <dgm:prSet/>
      <dgm:spPr/>
      <dgm:t>
        <a:bodyPr/>
        <a:lstStyle/>
        <a:p>
          <a:endParaRPr lang="ru-RU"/>
        </a:p>
      </dgm:t>
    </dgm:pt>
    <dgm:pt modelId="{E103F1A3-E178-4515-8DBF-09383253478E}" type="sibTrans" cxnId="{F0F2FE03-E7D8-410D-80D0-E20FD3378A24}">
      <dgm:prSet/>
      <dgm:spPr/>
      <dgm:t>
        <a:bodyPr/>
        <a:lstStyle/>
        <a:p>
          <a:endParaRPr lang="ru-RU"/>
        </a:p>
      </dgm:t>
    </dgm:pt>
    <dgm:pt modelId="{DA37F139-A183-444F-8974-6954FADFC66F}" type="pres">
      <dgm:prSet presAssocID="{6AA67EB3-73B9-42D0-A73D-E1171EF48905}" presName="arrowDiagram" presStyleCnt="0">
        <dgm:presLayoutVars>
          <dgm:chMax val="5"/>
          <dgm:dir/>
          <dgm:resizeHandles val="exact"/>
        </dgm:presLayoutVars>
      </dgm:prSet>
      <dgm:spPr/>
    </dgm:pt>
    <dgm:pt modelId="{F2229DA9-69C2-4BFB-A8A6-B2CBDA3E1420}" type="pres">
      <dgm:prSet presAssocID="{6AA67EB3-73B9-42D0-A73D-E1171EF48905}" presName="arrow" presStyleLbl="bgShp" presStyleIdx="0" presStyleCnt="1" custAng="1731751" custLinFactNeighborX="5000" custLinFactNeighborY="-3329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C5B20276-AA92-4694-817A-D803478D09DD}" type="pres">
      <dgm:prSet presAssocID="{6AA67EB3-73B9-42D0-A73D-E1171EF48905}" presName="arrowDiagram1" presStyleCnt="0">
        <dgm:presLayoutVars>
          <dgm:bulletEnabled val="1"/>
        </dgm:presLayoutVars>
      </dgm:prSet>
      <dgm:spPr/>
    </dgm:pt>
    <dgm:pt modelId="{9FE9F764-513A-4BE3-97EF-74ADBD292242}" type="pres">
      <dgm:prSet presAssocID="{B7B04CE6-0D50-4BD1-B9F1-F653E76769C0}" presName="bullet1" presStyleLbl="node1" presStyleIdx="0" presStyleCnt="1" custLinFactX="-100000" custLinFactNeighborX="-112762" custLinFactNeighborY="-2012"/>
      <dgm:spPr/>
    </dgm:pt>
    <dgm:pt modelId="{C522D3AE-5E53-4364-B4F5-711F518D2380}" type="pres">
      <dgm:prSet presAssocID="{B7B04CE6-0D50-4BD1-B9F1-F653E76769C0}" presName="textBox1" presStyleLbl="revTx" presStyleIdx="0" presStyleCnt="1" custAng="0" custScaleX="250000" custScaleY="140892" custLinFactNeighborX="-12500" custLinFactNeighborY="12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F2FE03-E7D8-410D-80D0-E20FD3378A24}" srcId="{6AA67EB3-73B9-42D0-A73D-E1171EF48905}" destId="{B7B04CE6-0D50-4BD1-B9F1-F653E76769C0}" srcOrd="0" destOrd="0" parTransId="{73BFFC25-6C84-4438-A954-71DD83FCD041}" sibTransId="{E103F1A3-E178-4515-8DBF-09383253478E}"/>
    <dgm:cxn modelId="{131A665C-0609-455F-BD50-79B65ED61465}" type="presOf" srcId="{6AA67EB3-73B9-42D0-A73D-E1171EF48905}" destId="{DA37F139-A183-444F-8974-6954FADFC66F}" srcOrd="0" destOrd="0" presId="urn:microsoft.com/office/officeart/2005/8/layout/arrow2"/>
    <dgm:cxn modelId="{9CA3DBD6-951F-4822-B430-13B6053B4961}" type="presOf" srcId="{B7B04CE6-0D50-4BD1-B9F1-F653E76769C0}" destId="{C522D3AE-5E53-4364-B4F5-711F518D2380}" srcOrd="0" destOrd="0" presId="urn:microsoft.com/office/officeart/2005/8/layout/arrow2"/>
    <dgm:cxn modelId="{1A4D29B9-92BD-4D82-8F42-AEFAC1D26E2F}" type="presParOf" srcId="{DA37F139-A183-444F-8974-6954FADFC66F}" destId="{F2229DA9-69C2-4BFB-A8A6-B2CBDA3E1420}" srcOrd="0" destOrd="0" presId="urn:microsoft.com/office/officeart/2005/8/layout/arrow2"/>
    <dgm:cxn modelId="{724EA9A1-02DF-49F1-BE9B-380EF76D8C18}" type="presParOf" srcId="{DA37F139-A183-444F-8974-6954FADFC66F}" destId="{C5B20276-AA92-4694-817A-D803478D09DD}" srcOrd="1" destOrd="0" presId="urn:microsoft.com/office/officeart/2005/8/layout/arrow2"/>
    <dgm:cxn modelId="{CC9E6D02-E712-4163-9379-EFFD6993EB93}" type="presParOf" srcId="{C5B20276-AA92-4694-817A-D803478D09DD}" destId="{9FE9F764-513A-4BE3-97EF-74ADBD292242}" srcOrd="0" destOrd="0" presId="urn:microsoft.com/office/officeart/2005/8/layout/arrow2"/>
    <dgm:cxn modelId="{A16E94F3-5684-4B5C-A135-26C46FBAD00C}" type="presParOf" srcId="{C5B20276-AA92-4694-817A-D803478D09DD}" destId="{C522D3AE-5E53-4364-B4F5-711F518D2380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3AB43A15-18D4-480E-AA7C-6B50EE02E651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785C2CD-C883-40A4-9237-4DD6827F0C70}">
      <dgm:prSet phldrT="[Текст]" phldr="1" custT="1"/>
      <dgm:spPr/>
      <dgm:t>
        <a:bodyPr/>
        <a:lstStyle/>
        <a:p>
          <a:endParaRPr lang="ru-RU" sz="100" dirty="0">
            <a:latin typeface="Times New Roman" pitchFamily="18" charset="0"/>
            <a:cs typeface="Times New Roman" pitchFamily="18" charset="0"/>
          </a:endParaRPr>
        </a:p>
      </dgm:t>
    </dgm:pt>
    <dgm:pt modelId="{0685DE3C-6192-4729-818A-3B31E9AE3967}" type="parTrans" cxnId="{76824C4E-39A1-4D99-9314-30FBF91535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9DA2E0B-E330-44B0-B27B-D46D8DD313F1}" type="sibTrans" cxnId="{76824C4E-39A1-4D99-9314-30FBF91535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2D97A68-41D3-4465-A6F6-A2888D7D9FD9}">
      <dgm:prSet phldrT="[Текст]"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Субсидии из Дорожного фонда Воронежской области на строительство (реконструкцию), капитальный ремонт, ремонт и содержание автомобильных дорог общего пользования местного значения;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946E7D88-F094-4D5D-96B6-6F365CA47B44}" type="parTrans" cxnId="{600ECE55-4DDB-4745-A7B7-253D783A09E3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986EA3F6-1296-4961-926A-59BD0E676B96}" type="sibTrans" cxnId="{600ECE55-4DDB-4745-A7B7-253D783A09E3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51DBEF9-931E-47BB-8DD7-C56524CA1491}">
      <dgm:prSet phldrT="[Текст]" phldr="1" custT="1"/>
      <dgm:spPr/>
      <dgm:t>
        <a:bodyPr/>
        <a:lstStyle/>
        <a:p>
          <a:endParaRPr lang="ru-RU" sz="100" dirty="0">
            <a:latin typeface="Times New Roman" pitchFamily="18" charset="0"/>
            <a:cs typeface="Times New Roman" pitchFamily="18" charset="0"/>
          </a:endParaRPr>
        </a:p>
      </dgm:t>
    </dgm:pt>
    <dgm:pt modelId="{A735F2F7-07DF-484B-A15C-00EE700BCA87}" type="parTrans" cxnId="{82E996AF-AF49-440C-B888-B3F1A797818A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ACEC2D2-0DE8-404D-9F28-FD6E8F773A29}" type="sibTrans" cxnId="{82E996AF-AF49-440C-B888-B3F1A797818A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F78F68B-D237-49FB-AB8F-55D5747CC829}">
      <dgm:prSet phldrT="[Текст]" custT="1"/>
      <dgm:spPr/>
      <dgm:t>
        <a:bodyPr/>
        <a:lstStyle/>
        <a:p>
          <a:pPr algn="l"/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21DD8C1A-1B0D-4782-870B-B655C5A1960B}" type="parTrans" cxnId="{4015FE23-BDAE-48E6-9A14-051C69408B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F5F07655-51C7-4F25-B092-551D91FA6344}" type="sibTrans" cxnId="{4015FE23-BDAE-48E6-9A14-051C69408B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AAEF79DE-D66C-47CC-9738-F591B72CF2DB}">
      <dgm:prSet phldrT="[Текст]"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Акцизы на автомобильный бензин, прямогонный бензин, дизельное топливо, моторные масла для дизельных и (или) карбюраторных (инжекторных) двигателей, производимые на территории РФ, подлежащие зачислению в бюджет городского округа город Воронеж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4ABE997-E5E4-4BDE-B341-075996205C54}" type="parTrans" cxnId="{EB2B8AF9-A004-4533-84CE-8162F4CE8A77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CE687BF7-DCAB-4CDB-953B-608237FAFC6D}" type="sibTrans" cxnId="{EB2B8AF9-A004-4533-84CE-8162F4CE8A77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3C4C9A6-FCD3-4D4D-9CA9-83D72B85D693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Плата в счет возмещения вреда, причиняемого автомобильным дорогам местного значения транспортными средствами, осуществляющими  перевозки тяжеловесных и (или)  крупногабаритных грузов</a:t>
          </a:r>
        </a:p>
      </dgm:t>
    </dgm:pt>
    <dgm:pt modelId="{EB563ACB-A4CC-4623-969C-616D33F4D005}" type="parTrans" cxnId="{10D893A2-5FCA-40CD-B877-5DCFCC43F5E1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3467E34-5EEF-4574-87BF-899335CE9448}" type="sibTrans" cxnId="{10D893A2-5FCA-40CD-B877-5DCFCC43F5E1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1760884-2CE6-4C48-B908-CED0E8003F0E}">
      <dgm:prSet phldrT="[Текст]" custT="1"/>
      <dgm:spPr/>
      <dgm:t>
        <a:bodyPr/>
        <a:lstStyle/>
        <a:p>
          <a:pPr algn="l"/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46E1C8BA-7E44-47A1-ADB6-F6E22A05AF83}" type="parTrans" cxnId="{17BDE549-6EB2-4C8F-B108-424E7592284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8EC5FD2A-3AF8-4B06-8A6A-AA53EE08BB34}" type="sibTrans" cxnId="{17BDE549-6EB2-4C8F-B108-424E7592284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6E48809-69D6-4E99-98AC-A93FDCF1C233}">
      <dgm:prSet custT="1"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53B6DBA0-CAD2-4293-9409-593B7F7BCEEB}" type="parTrans" cxnId="{7FF54619-26A1-4935-9B75-EE36343D8C26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C4705F4-AA0F-455E-AA37-DA01AD6690C9}" type="sibTrans" cxnId="{7FF54619-26A1-4935-9B75-EE36343D8C26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1AF0C71-170F-49CD-B080-660DD97288EF}">
      <dgm:prSet custT="1"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1412B6C4-9E0C-4270-99C4-6D9291741B9D}" type="parTrans" cxnId="{1DCC4C16-6DBF-4A8C-BB60-01A398B2BBC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EE2635BD-9C87-4FA2-96E4-1F47463559BC}" type="sibTrans" cxnId="{1DCC4C16-6DBF-4A8C-BB60-01A398B2BBC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689B4EE5-EEC7-4F09-94BB-696728DB96E5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Государственная пошлина за выдачу специального разрешения на движение по автомобильным дорогам общего пользования местного значения транспортных средств, осуществляющих перевозки опасных, тяжеловесных и крупногабаритных грузов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246E7FD-E440-4585-855C-A5051B43F3AA}" type="parTrans" cxnId="{D8ADECFB-7412-4B92-B5FB-757C734EE15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5512773-E7C7-4142-937E-07100B86A2F3}" type="sibTrans" cxnId="{D8ADECFB-7412-4B92-B5FB-757C734EE150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48D7C477-2944-4AF3-A0EF-D6F7B823B9F3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Административные штрафы за нарушение правил перевозки крупногабаритных и тяжеловесных грузов по автомобильным дорогам общего пользования местного значения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A48F2CE5-320E-42D2-9998-FDFEA792286A}" type="parTrans" cxnId="{AE2E9964-6B9C-4097-8A0B-F5BD0467EB5D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C7C90DFF-2035-4A90-B7CD-B42E881BFDAC}" type="sibTrans" cxnId="{AE2E9964-6B9C-4097-8A0B-F5BD0467EB5D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CFDA1D8-553F-440D-8119-3C7C50D91FD2}">
      <dgm:prSet phldrT="[Текст]" phldr="1" custT="1"/>
      <dgm:spPr/>
      <dgm:t>
        <a:bodyPr/>
        <a:lstStyle/>
        <a:p>
          <a:endParaRPr lang="ru-RU" sz="100" dirty="0">
            <a:latin typeface="Times New Roman" pitchFamily="18" charset="0"/>
            <a:cs typeface="Times New Roman" pitchFamily="18" charset="0"/>
          </a:endParaRPr>
        </a:p>
      </dgm:t>
    </dgm:pt>
    <dgm:pt modelId="{7B8FD768-70F3-47DA-BA3F-52016E9E51C5}" type="sibTrans" cxnId="{9476743C-B9E1-4683-90B7-B5A4C32C1C58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ACCE5C7-B8CD-40D9-96ED-F215C54DB5FA}" type="parTrans" cxnId="{9476743C-B9E1-4683-90B7-B5A4C32C1C58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57CFD88-9400-400E-BFE6-F0313E744854}">
      <dgm:prSet custT="1"/>
      <dgm:spPr/>
      <dgm:t>
        <a:bodyPr/>
        <a:lstStyle/>
        <a:p>
          <a:endParaRPr lang="ru-RU" sz="3200">
            <a:latin typeface="Times New Roman" pitchFamily="18" charset="0"/>
            <a:cs typeface="Times New Roman" pitchFamily="18" charset="0"/>
          </a:endParaRPr>
        </a:p>
      </dgm:t>
    </dgm:pt>
    <dgm:pt modelId="{16E33435-1480-4690-821C-39C3553C4B46}" type="sibTrans" cxnId="{98837EB7-4BCB-4CC4-88BC-307CF5AD77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B17A6C21-B8CD-462C-9BE0-1BC6FE2C3FAA}" type="parTrans" cxnId="{98837EB7-4BCB-4CC4-88BC-307CF5AD77D2}">
      <dgm:prSet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EF9CEFB-94E0-4891-9A22-91DA615CE483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Денежные средства, поступающие в бюджет от уплаты неустоек (штрафов, пеней), предусмотренных муниципальным контрактом, а также от возмещения убытков муниципального заказчика</a:t>
          </a:r>
        </a:p>
      </dgm:t>
    </dgm:pt>
    <dgm:pt modelId="{C7F4475C-9BBA-4B2A-92BA-DF1DECFF6ED7}" type="parTrans" cxnId="{9D87579D-F296-47BC-A788-A916D298CFA9}">
      <dgm:prSet/>
      <dgm:spPr/>
      <dgm:t>
        <a:bodyPr/>
        <a:lstStyle/>
        <a:p>
          <a:endParaRPr lang="ru-RU"/>
        </a:p>
      </dgm:t>
    </dgm:pt>
    <dgm:pt modelId="{A73EF047-812D-435C-ACF3-55F7288A36DD}" type="sibTrans" cxnId="{9D87579D-F296-47BC-A788-A916D298CFA9}">
      <dgm:prSet/>
      <dgm:spPr/>
      <dgm:t>
        <a:bodyPr/>
        <a:lstStyle/>
        <a:p>
          <a:endParaRPr lang="ru-RU"/>
        </a:p>
      </dgm:t>
    </dgm:pt>
    <dgm:pt modelId="{E9864C53-AFD6-4787-946B-4A6B1BA31998}" type="pres">
      <dgm:prSet presAssocID="{3AB43A15-18D4-480E-AA7C-6B50EE02E6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D5A29C-C3CA-40D6-B584-138530C49BB9}" type="pres">
      <dgm:prSet presAssocID="{8785C2CD-C883-40A4-9237-4DD6827F0C70}" presName="composite" presStyleCnt="0"/>
      <dgm:spPr/>
    </dgm:pt>
    <dgm:pt modelId="{0BA8A4C7-DEA5-4BC7-ABF0-064B7BF7B31A}" type="pres">
      <dgm:prSet presAssocID="{8785C2CD-C883-40A4-9237-4DD6827F0C70}" presName="parentText" presStyleLbl="alignNode1" presStyleIdx="0" presStyleCnt="6" custScaleX="88387" custLinFactY="-48781" custLinFactNeighborX="1139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F7D69-20EC-42D2-9559-0E20505E7173}" type="pres">
      <dgm:prSet presAssocID="{8785C2CD-C883-40A4-9237-4DD6827F0C70}" presName="descendantText" presStyleLbl="alignAcc1" presStyleIdx="0" presStyleCnt="6" custScaleY="279111" custLinFactY="-73222" custLinFactNeighborX="1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351B8-B23C-4152-A10E-29A82D48C204}" type="pres">
      <dgm:prSet presAssocID="{E9DA2E0B-E330-44B0-B27B-D46D8DD313F1}" presName="sp" presStyleCnt="0"/>
      <dgm:spPr/>
    </dgm:pt>
    <dgm:pt modelId="{8A78410D-2032-4E74-8756-2059B7B76ED6}" type="pres">
      <dgm:prSet presAssocID="{651DBEF9-931E-47BB-8DD7-C56524CA1491}" presName="composite" presStyleCnt="0"/>
      <dgm:spPr/>
    </dgm:pt>
    <dgm:pt modelId="{29AEC468-3E08-4220-B401-6800FD44A3C7}" type="pres">
      <dgm:prSet presAssocID="{651DBEF9-931E-47BB-8DD7-C56524CA1491}" presName="parentText" presStyleLbl="alignNode1" presStyleIdx="1" presStyleCnt="6" custScaleX="88387" custLinFactNeighborX="1139" custLinFactNeighborY="-918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9AE09-ED81-42A0-BB49-D152F0EE6789}" type="pres">
      <dgm:prSet presAssocID="{651DBEF9-931E-47BB-8DD7-C56524CA1491}" presName="descendantText" presStyleLbl="alignAcc1" presStyleIdx="1" presStyleCnt="6" custScaleY="231592" custLinFactY="-15838" custLinFactNeighborX="1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C3238-F668-402E-9D08-6F1BF9440698}" type="pres">
      <dgm:prSet presAssocID="{BACEC2D2-0DE8-404D-9F28-FD6E8F773A29}" presName="sp" presStyleCnt="0"/>
      <dgm:spPr/>
    </dgm:pt>
    <dgm:pt modelId="{9D65BEB9-7804-4704-BF11-5B4201B931EF}" type="pres">
      <dgm:prSet presAssocID="{5CFDA1D8-553F-440D-8119-3C7C50D91FD2}" presName="composite" presStyleCnt="0"/>
      <dgm:spPr/>
    </dgm:pt>
    <dgm:pt modelId="{46A88088-EF13-4BFD-B586-FAA345F9FC9B}" type="pres">
      <dgm:prSet presAssocID="{5CFDA1D8-553F-440D-8119-3C7C50D91FD2}" presName="parentText" presStyleLbl="alignNode1" presStyleIdx="2" presStyleCnt="6" custScaleX="88387" custScaleY="77861" custLinFactNeighborX="1140" custLinFactNeighborY="-551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7305B-1001-47D2-8988-59395CFAA08B}" type="pres">
      <dgm:prSet presAssocID="{5CFDA1D8-553F-440D-8119-3C7C50D91FD2}" presName="descendantText" presStyleLbl="alignAcc1" presStyleIdx="2" presStyleCnt="6" custScaleY="271045" custLinFactNeighborX="17" custLinFactNeighborY="-634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845D0-90C8-4F13-822C-7E1AB0B6FFB5}" type="pres">
      <dgm:prSet presAssocID="{7B8FD768-70F3-47DA-BA3F-52016E9E51C5}" presName="sp" presStyleCnt="0"/>
      <dgm:spPr/>
    </dgm:pt>
    <dgm:pt modelId="{4BB544E4-6E21-43E6-AF35-C4D52F84CBB0}" type="pres">
      <dgm:prSet presAssocID="{B6E48809-69D6-4E99-98AC-A93FDCF1C233}" presName="composite" presStyleCnt="0"/>
      <dgm:spPr/>
    </dgm:pt>
    <dgm:pt modelId="{90E8B343-860E-4A65-AF0E-33275EBEFAAB}" type="pres">
      <dgm:prSet presAssocID="{B6E48809-69D6-4E99-98AC-A93FDCF1C233}" presName="parentText" presStyleLbl="alignNode1" presStyleIdx="3" presStyleCnt="6" custScaleX="88387" custLinFactNeighborX="-8495" custLinFactNeighborY="-251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BA07B-ECC9-49F0-9CDE-B73E9DA07F65}" type="pres">
      <dgm:prSet presAssocID="{B6E48809-69D6-4E99-98AC-A93FDCF1C233}" presName="descendantText" presStyleLbl="alignAcc1" presStyleIdx="3" presStyleCnt="6" custScaleY="228890" custLinFactNeighborX="-355" custLinFactNeighborY="-8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A09D5-EAFC-4CB4-959F-B1EF19A2B1AB}" type="pres">
      <dgm:prSet presAssocID="{5C4705F4-AA0F-455E-AA37-DA01AD6690C9}" presName="sp" presStyleCnt="0"/>
      <dgm:spPr/>
    </dgm:pt>
    <dgm:pt modelId="{9E45EB91-BF2F-402B-805A-9538C3E41F31}" type="pres">
      <dgm:prSet presAssocID="{B57CFD88-9400-400E-BFE6-F0313E744854}" presName="composite" presStyleCnt="0"/>
      <dgm:spPr/>
    </dgm:pt>
    <dgm:pt modelId="{1DD3C5F7-9BF3-41A3-8B99-6695B05D7CBC}" type="pres">
      <dgm:prSet presAssocID="{B57CFD88-9400-400E-BFE6-F0313E744854}" presName="parentText" presStyleLbl="alignNode1" presStyleIdx="4" presStyleCnt="6" custScaleX="88387" custLinFactNeighborX="-11201" custLinFactNeighborY="321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9A425-BC4A-4C57-A645-0787A8965D52}" type="pres">
      <dgm:prSet presAssocID="{B57CFD88-9400-400E-BFE6-F0313E744854}" presName="descendantText" presStyleLbl="alignAcc1" presStyleIdx="4" presStyleCnt="6" custScaleY="235973" custLinFactNeighborX="-355" custLinFactNeighborY="45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C6099-025A-40A8-AAFC-552F5B77197C}" type="pres">
      <dgm:prSet presAssocID="{16E33435-1480-4690-821C-39C3553C4B46}" presName="sp" presStyleCnt="0"/>
      <dgm:spPr/>
    </dgm:pt>
    <dgm:pt modelId="{5E2F98E7-CE3A-487C-B764-C1DCF1818E05}" type="pres">
      <dgm:prSet presAssocID="{51AF0C71-170F-49CD-B080-660DD97288EF}" presName="composite" presStyleCnt="0"/>
      <dgm:spPr/>
    </dgm:pt>
    <dgm:pt modelId="{7D5F30FF-A1DB-468F-97E3-17F5AAE0C635}" type="pres">
      <dgm:prSet presAssocID="{51AF0C71-170F-49CD-B080-660DD97288EF}" presName="parentText" presStyleLbl="alignNode1" presStyleIdx="5" presStyleCnt="6" custScaleX="88387" custLinFactNeighborX="-2903" custLinFactNeighborY="448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94B72-7332-4B75-959C-94DB3714733D}" type="pres">
      <dgm:prSet presAssocID="{51AF0C71-170F-49CD-B080-660DD97288EF}" presName="descendantText" presStyleLbl="alignAcc1" presStyleIdx="5" presStyleCnt="6" custScaleY="220752" custLinFactNeighborX="749" custLinFactNeighborY="88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15FE23-BDAE-48E6-9A14-051C69408BD2}" srcId="{651DBEF9-931E-47BB-8DD7-C56524CA1491}" destId="{5F78F68B-D237-49FB-AB8F-55D5747CC829}" srcOrd="0" destOrd="0" parTransId="{21DD8C1A-1B0D-4782-870B-B655C5A1960B}" sibTransId="{F5F07655-51C7-4F25-B092-551D91FA6344}"/>
    <dgm:cxn modelId="{96CB4B16-667C-4DCE-A5CD-E64A1DB7B7B3}" type="presOf" srcId="{B6E48809-69D6-4E99-98AC-A93FDCF1C233}" destId="{90E8B343-860E-4A65-AF0E-33275EBEFAAB}" srcOrd="0" destOrd="0" presId="urn:microsoft.com/office/officeart/2005/8/layout/chevron2"/>
    <dgm:cxn modelId="{5F9E3AAB-3B28-47AF-B115-AD8E290A69E3}" type="presOf" srcId="{5CFDA1D8-553F-440D-8119-3C7C50D91FD2}" destId="{46A88088-EF13-4BFD-B586-FAA345F9FC9B}" srcOrd="0" destOrd="0" presId="urn:microsoft.com/office/officeart/2005/8/layout/chevron2"/>
    <dgm:cxn modelId="{98837EB7-4BCB-4CC4-88BC-307CF5AD77D2}" srcId="{3AB43A15-18D4-480E-AA7C-6B50EE02E651}" destId="{B57CFD88-9400-400E-BFE6-F0313E744854}" srcOrd="4" destOrd="0" parTransId="{B17A6C21-B8CD-462C-9BE0-1BC6FE2C3FAA}" sibTransId="{16E33435-1480-4690-821C-39C3553C4B46}"/>
    <dgm:cxn modelId="{9476743C-B9E1-4683-90B7-B5A4C32C1C58}" srcId="{3AB43A15-18D4-480E-AA7C-6B50EE02E651}" destId="{5CFDA1D8-553F-440D-8119-3C7C50D91FD2}" srcOrd="2" destOrd="0" parTransId="{DACCE5C7-B8CD-40D9-96ED-F215C54DB5FA}" sibTransId="{7B8FD768-70F3-47DA-BA3F-52016E9E51C5}"/>
    <dgm:cxn modelId="{600ECE55-4DDB-4745-A7B7-253D783A09E3}" srcId="{8785C2CD-C883-40A4-9237-4DD6827F0C70}" destId="{62D97A68-41D3-4465-A6F6-A2888D7D9FD9}" srcOrd="0" destOrd="0" parTransId="{946E7D88-F094-4D5D-96B6-6F365CA47B44}" sibTransId="{986EA3F6-1296-4961-926A-59BD0E676B96}"/>
    <dgm:cxn modelId="{1734144A-10D2-4DF8-9597-E5921E43786C}" type="presOf" srcId="{51AF0C71-170F-49CD-B080-660DD97288EF}" destId="{7D5F30FF-A1DB-468F-97E3-17F5AAE0C635}" srcOrd="0" destOrd="0" presId="urn:microsoft.com/office/officeart/2005/8/layout/chevron2"/>
    <dgm:cxn modelId="{1BA724A5-8B2A-4A34-AEE1-AC601A102964}" type="presOf" srcId="{8785C2CD-C883-40A4-9237-4DD6827F0C70}" destId="{0BA8A4C7-DEA5-4BC7-ABF0-064B7BF7B31A}" srcOrd="0" destOrd="0" presId="urn:microsoft.com/office/officeart/2005/8/layout/chevron2"/>
    <dgm:cxn modelId="{8EDB8BBB-8C93-4B03-85C0-40F1AA44D2F6}" type="presOf" srcId="{5F78F68B-D237-49FB-AB8F-55D5747CC829}" destId="{1589AE09-ED81-42A0-BB49-D152F0EE6789}" srcOrd="0" destOrd="0" presId="urn:microsoft.com/office/officeart/2005/8/layout/chevron2"/>
    <dgm:cxn modelId="{D8ADECFB-7412-4B92-B5FB-757C734EE150}" srcId="{B6E48809-69D6-4E99-98AC-A93FDCF1C233}" destId="{689B4EE5-EEC7-4F09-94BB-696728DB96E5}" srcOrd="0" destOrd="0" parTransId="{C246E7FD-E440-4585-855C-A5051B43F3AA}" sibTransId="{D5512773-E7C7-4142-937E-07100B86A2F3}"/>
    <dgm:cxn modelId="{1DCC4C16-6DBF-4A8C-BB60-01A398B2BBC0}" srcId="{3AB43A15-18D4-480E-AA7C-6B50EE02E651}" destId="{51AF0C71-170F-49CD-B080-660DD97288EF}" srcOrd="5" destOrd="0" parTransId="{1412B6C4-9E0C-4270-99C4-6D9291741B9D}" sibTransId="{EE2635BD-9C87-4FA2-96E4-1F47463559BC}"/>
    <dgm:cxn modelId="{CD36FBD5-7563-4203-8605-9840CB8F34FF}" type="presOf" srcId="{AAEF79DE-D66C-47CC-9738-F591B72CF2DB}" destId="{FC37305B-1001-47D2-8988-59395CFAA08B}" srcOrd="0" destOrd="0" presId="urn:microsoft.com/office/officeart/2005/8/layout/chevron2"/>
    <dgm:cxn modelId="{76824C4E-39A1-4D99-9314-30FBF91535D2}" srcId="{3AB43A15-18D4-480E-AA7C-6B50EE02E651}" destId="{8785C2CD-C883-40A4-9237-4DD6827F0C70}" srcOrd="0" destOrd="0" parTransId="{0685DE3C-6192-4729-818A-3B31E9AE3967}" sibTransId="{E9DA2E0B-E330-44B0-B27B-D46D8DD313F1}"/>
    <dgm:cxn modelId="{10D893A2-5FCA-40CD-B877-5DCFCC43F5E1}" srcId="{651DBEF9-931E-47BB-8DD7-C56524CA1491}" destId="{D3C4C9A6-FCD3-4D4D-9CA9-83D72B85D693}" srcOrd="1" destOrd="0" parTransId="{EB563ACB-A4CC-4623-969C-616D33F4D005}" sibTransId="{D3467E34-5EEF-4574-87BF-899335CE9448}"/>
    <dgm:cxn modelId="{7FF54619-26A1-4935-9B75-EE36343D8C26}" srcId="{3AB43A15-18D4-480E-AA7C-6B50EE02E651}" destId="{B6E48809-69D6-4E99-98AC-A93FDCF1C233}" srcOrd="3" destOrd="0" parTransId="{53B6DBA0-CAD2-4293-9409-593B7F7BCEEB}" sibTransId="{5C4705F4-AA0F-455E-AA37-DA01AD6690C9}"/>
    <dgm:cxn modelId="{9D87579D-F296-47BC-A788-A916D298CFA9}" srcId="{B57CFD88-9400-400E-BFE6-F0313E744854}" destId="{5EF9CEFB-94E0-4891-9A22-91DA615CE483}" srcOrd="0" destOrd="0" parTransId="{C7F4475C-9BBA-4B2A-92BA-DF1DECFF6ED7}" sibTransId="{A73EF047-812D-435C-ACF3-55F7288A36DD}"/>
    <dgm:cxn modelId="{E13C99CD-03D7-4402-87D2-506A88AB40BC}" type="presOf" srcId="{5EF9CEFB-94E0-4891-9A22-91DA615CE483}" destId="{EE89A425-BC4A-4C57-A645-0787A8965D52}" srcOrd="0" destOrd="0" presId="urn:microsoft.com/office/officeart/2005/8/layout/chevron2"/>
    <dgm:cxn modelId="{82E996AF-AF49-440C-B888-B3F1A797818A}" srcId="{3AB43A15-18D4-480E-AA7C-6B50EE02E651}" destId="{651DBEF9-931E-47BB-8DD7-C56524CA1491}" srcOrd="1" destOrd="0" parTransId="{A735F2F7-07DF-484B-A15C-00EE700BCA87}" sibTransId="{BACEC2D2-0DE8-404D-9F28-FD6E8F773A29}"/>
    <dgm:cxn modelId="{D590D991-2D3A-40B2-AAFF-8395FB073CE0}" type="presOf" srcId="{B57CFD88-9400-400E-BFE6-F0313E744854}" destId="{1DD3C5F7-9BF3-41A3-8B99-6695B05D7CBC}" srcOrd="0" destOrd="0" presId="urn:microsoft.com/office/officeart/2005/8/layout/chevron2"/>
    <dgm:cxn modelId="{AE2E9964-6B9C-4097-8A0B-F5BD0467EB5D}" srcId="{51AF0C71-170F-49CD-B080-660DD97288EF}" destId="{48D7C477-2944-4AF3-A0EF-D6F7B823B9F3}" srcOrd="0" destOrd="0" parTransId="{A48F2CE5-320E-42D2-9998-FDFEA792286A}" sibTransId="{C7C90DFF-2035-4A90-B7CD-B42E881BFDAC}"/>
    <dgm:cxn modelId="{8F655164-CFC0-4113-A2ED-D78D87576852}" type="presOf" srcId="{48D7C477-2944-4AF3-A0EF-D6F7B823B9F3}" destId="{23594B72-7332-4B75-959C-94DB3714733D}" srcOrd="0" destOrd="0" presId="urn:microsoft.com/office/officeart/2005/8/layout/chevron2"/>
    <dgm:cxn modelId="{E8675BF0-60DA-447E-81D7-AB5D1C3A4513}" type="presOf" srcId="{651DBEF9-931E-47BB-8DD7-C56524CA1491}" destId="{29AEC468-3E08-4220-B401-6800FD44A3C7}" srcOrd="0" destOrd="0" presId="urn:microsoft.com/office/officeart/2005/8/layout/chevron2"/>
    <dgm:cxn modelId="{17BDE549-6EB2-4C8F-B108-424E75922842}" srcId="{651DBEF9-931E-47BB-8DD7-C56524CA1491}" destId="{E1760884-2CE6-4C48-B908-CED0E8003F0E}" srcOrd="2" destOrd="0" parTransId="{46E1C8BA-7E44-47A1-ADB6-F6E22A05AF83}" sibTransId="{8EC5FD2A-3AF8-4B06-8A6A-AA53EE08BB34}"/>
    <dgm:cxn modelId="{706D6E0B-32A5-4424-B4B3-90CE981F6458}" type="presOf" srcId="{D3C4C9A6-FCD3-4D4D-9CA9-83D72B85D693}" destId="{1589AE09-ED81-42A0-BB49-D152F0EE6789}" srcOrd="0" destOrd="1" presId="urn:microsoft.com/office/officeart/2005/8/layout/chevron2"/>
    <dgm:cxn modelId="{9C076B26-DEE5-45C9-9E0A-7B6A55D830FF}" type="presOf" srcId="{689B4EE5-EEC7-4F09-94BB-696728DB96E5}" destId="{B5ABA07B-ECC9-49F0-9CDE-B73E9DA07F65}" srcOrd="0" destOrd="0" presId="urn:microsoft.com/office/officeart/2005/8/layout/chevron2"/>
    <dgm:cxn modelId="{C55BA20B-7960-489E-BB88-FADB6D9633FC}" type="presOf" srcId="{E1760884-2CE6-4C48-B908-CED0E8003F0E}" destId="{1589AE09-ED81-42A0-BB49-D152F0EE6789}" srcOrd="0" destOrd="2" presId="urn:microsoft.com/office/officeart/2005/8/layout/chevron2"/>
    <dgm:cxn modelId="{04992779-EA40-42B1-AC38-33E494D0CD77}" type="presOf" srcId="{62D97A68-41D3-4465-A6F6-A2888D7D9FD9}" destId="{0D4F7D69-20EC-42D2-9559-0E20505E7173}" srcOrd="0" destOrd="0" presId="urn:microsoft.com/office/officeart/2005/8/layout/chevron2"/>
    <dgm:cxn modelId="{EB2B8AF9-A004-4533-84CE-8162F4CE8A77}" srcId="{5CFDA1D8-553F-440D-8119-3C7C50D91FD2}" destId="{AAEF79DE-D66C-47CC-9738-F591B72CF2DB}" srcOrd="0" destOrd="0" parTransId="{64ABE997-E5E4-4BDE-B341-075996205C54}" sibTransId="{CE687BF7-DCAB-4CDB-953B-608237FAFC6D}"/>
    <dgm:cxn modelId="{C924DDA2-7D49-48CB-A023-5017AE46F56F}" type="presOf" srcId="{3AB43A15-18D4-480E-AA7C-6B50EE02E651}" destId="{E9864C53-AFD6-4787-946B-4A6B1BA31998}" srcOrd="0" destOrd="0" presId="urn:microsoft.com/office/officeart/2005/8/layout/chevron2"/>
    <dgm:cxn modelId="{445F3868-B817-4DE9-A9BA-35B392DB8658}" type="presParOf" srcId="{E9864C53-AFD6-4787-946B-4A6B1BA31998}" destId="{F7D5A29C-C3CA-40D6-B584-138530C49BB9}" srcOrd="0" destOrd="0" presId="urn:microsoft.com/office/officeart/2005/8/layout/chevron2"/>
    <dgm:cxn modelId="{2746483A-A5BE-416D-A5CC-197C4E6FF32B}" type="presParOf" srcId="{F7D5A29C-C3CA-40D6-B584-138530C49BB9}" destId="{0BA8A4C7-DEA5-4BC7-ABF0-064B7BF7B31A}" srcOrd="0" destOrd="0" presId="urn:microsoft.com/office/officeart/2005/8/layout/chevron2"/>
    <dgm:cxn modelId="{2C19D77A-3A79-4F56-A76C-CF82FB293DAB}" type="presParOf" srcId="{F7D5A29C-C3CA-40D6-B584-138530C49BB9}" destId="{0D4F7D69-20EC-42D2-9559-0E20505E7173}" srcOrd="1" destOrd="0" presId="urn:microsoft.com/office/officeart/2005/8/layout/chevron2"/>
    <dgm:cxn modelId="{DC7B3A50-6789-4798-AC9F-3F451FB56AC1}" type="presParOf" srcId="{E9864C53-AFD6-4787-946B-4A6B1BA31998}" destId="{83F351B8-B23C-4152-A10E-29A82D48C204}" srcOrd="1" destOrd="0" presId="urn:microsoft.com/office/officeart/2005/8/layout/chevron2"/>
    <dgm:cxn modelId="{D67C9154-02E2-4495-8797-E3807216909D}" type="presParOf" srcId="{E9864C53-AFD6-4787-946B-4A6B1BA31998}" destId="{8A78410D-2032-4E74-8756-2059B7B76ED6}" srcOrd="2" destOrd="0" presId="urn:microsoft.com/office/officeart/2005/8/layout/chevron2"/>
    <dgm:cxn modelId="{98EB85E5-3103-46A6-93D0-CC383A34E803}" type="presParOf" srcId="{8A78410D-2032-4E74-8756-2059B7B76ED6}" destId="{29AEC468-3E08-4220-B401-6800FD44A3C7}" srcOrd="0" destOrd="0" presId="urn:microsoft.com/office/officeart/2005/8/layout/chevron2"/>
    <dgm:cxn modelId="{2784EC5C-BCAC-4A24-8212-454FD10DC7D0}" type="presParOf" srcId="{8A78410D-2032-4E74-8756-2059B7B76ED6}" destId="{1589AE09-ED81-42A0-BB49-D152F0EE6789}" srcOrd="1" destOrd="0" presId="urn:microsoft.com/office/officeart/2005/8/layout/chevron2"/>
    <dgm:cxn modelId="{4666D9F5-A1DB-47EB-AE4C-A3DA209C65D7}" type="presParOf" srcId="{E9864C53-AFD6-4787-946B-4A6B1BA31998}" destId="{B3BC3238-F668-402E-9D08-6F1BF9440698}" srcOrd="3" destOrd="0" presId="urn:microsoft.com/office/officeart/2005/8/layout/chevron2"/>
    <dgm:cxn modelId="{8D2CFAC8-6BC7-44D2-845A-D257CA5D8B21}" type="presParOf" srcId="{E9864C53-AFD6-4787-946B-4A6B1BA31998}" destId="{9D65BEB9-7804-4704-BF11-5B4201B931EF}" srcOrd="4" destOrd="0" presId="urn:microsoft.com/office/officeart/2005/8/layout/chevron2"/>
    <dgm:cxn modelId="{6FCF1D58-E7D4-42D6-A194-4F9AFDEF7B72}" type="presParOf" srcId="{9D65BEB9-7804-4704-BF11-5B4201B931EF}" destId="{46A88088-EF13-4BFD-B586-FAA345F9FC9B}" srcOrd="0" destOrd="0" presId="urn:microsoft.com/office/officeart/2005/8/layout/chevron2"/>
    <dgm:cxn modelId="{6C88B009-8DA2-4EE0-995B-BFEDA271C42F}" type="presParOf" srcId="{9D65BEB9-7804-4704-BF11-5B4201B931EF}" destId="{FC37305B-1001-47D2-8988-59395CFAA08B}" srcOrd="1" destOrd="0" presId="urn:microsoft.com/office/officeart/2005/8/layout/chevron2"/>
    <dgm:cxn modelId="{C4314533-814F-46E8-B766-076043FC644F}" type="presParOf" srcId="{E9864C53-AFD6-4787-946B-4A6B1BA31998}" destId="{A65845D0-90C8-4F13-822C-7E1AB0B6FFB5}" srcOrd="5" destOrd="0" presId="urn:microsoft.com/office/officeart/2005/8/layout/chevron2"/>
    <dgm:cxn modelId="{12D30E9E-F8C8-4A79-8B20-2F760F1CA0A8}" type="presParOf" srcId="{E9864C53-AFD6-4787-946B-4A6B1BA31998}" destId="{4BB544E4-6E21-43E6-AF35-C4D52F84CBB0}" srcOrd="6" destOrd="0" presId="urn:microsoft.com/office/officeart/2005/8/layout/chevron2"/>
    <dgm:cxn modelId="{50931BD0-6035-453C-885C-65956330E25B}" type="presParOf" srcId="{4BB544E4-6E21-43E6-AF35-C4D52F84CBB0}" destId="{90E8B343-860E-4A65-AF0E-33275EBEFAAB}" srcOrd="0" destOrd="0" presId="urn:microsoft.com/office/officeart/2005/8/layout/chevron2"/>
    <dgm:cxn modelId="{448D8171-F2AB-45C7-B436-82715290BAD6}" type="presParOf" srcId="{4BB544E4-6E21-43E6-AF35-C4D52F84CBB0}" destId="{B5ABA07B-ECC9-49F0-9CDE-B73E9DA07F65}" srcOrd="1" destOrd="0" presId="urn:microsoft.com/office/officeart/2005/8/layout/chevron2"/>
    <dgm:cxn modelId="{E0DB63AD-48D3-4F15-940F-5A35F53977FF}" type="presParOf" srcId="{E9864C53-AFD6-4787-946B-4A6B1BA31998}" destId="{AE2A09D5-EAFC-4CB4-959F-B1EF19A2B1AB}" srcOrd="7" destOrd="0" presId="urn:microsoft.com/office/officeart/2005/8/layout/chevron2"/>
    <dgm:cxn modelId="{2D3BE4BF-6A6B-400D-A421-01A998B998D0}" type="presParOf" srcId="{E9864C53-AFD6-4787-946B-4A6B1BA31998}" destId="{9E45EB91-BF2F-402B-805A-9538C3E41F31}" srcOrd="8" destOrd="0" presId="urn:microsoft.com/office/officeart/2005/8/layout/chevron2"/>
    <dgm:cxn modelId="{415F5113-32C5-48C1-B9EA-A6E0D8596D66}" type="presParOf" srcId="{9E45EB91-BF2F-402B-805A-9538C3E41F31}" destId="{1DD3C5F7-9BF3-41A3-8B99-6695B05D7CBC}" srcOrd="0" destOrd="0" presId="urn:microsoft.com/office/officeart/2005/8/layout/chevron2"/>
    <dgm:cxn modelId="{876273A3-62D2-411B-B240-2BA2E201F7E9}" type="presParOf" srcId="{9E45EB91-BF2F-402B-805A-9538C3E41F31}" destId="{EE89A425-BC4A-4C57-A645-0787A8965D52}" srcOrd="1" destOrd="0" presId="urn:microsoft.com/office/officeart/2005/8/layout/chevron2"/>
    <dgm:cxn modelId="{13B142F0-8E64-41C4-A7D6-2A48C41B3862}" type="presParOf" srcId="{E9864C53-AFD6-4787-946B-4A6B1BA31998}" destId="{FC2C6099-025A-40A8-AAFC-552F5B77197C}" srcOrd="9" destOrd="0" presId="urn:microsoft.com/office/officeart/2005/8/layout/chevron2"/>
    <dgm:cxn modelId="{16B53444-63C0-4A2A-BA7D-1FCDA6929A97}" type="presParOf" srcId="{E9864C53-AFD6-4787-946B-4A6B1BA31998}" destId="{5E2F98E7-CE3A-487C-B764-C1DCF1818E05}" srcOrd="10" destOrd="0" presId="urn:microsoft.com/office/officeart/2005/8/layout/chevron2"/>
    <dgm:cxn modelId="{5A8E02A3-E144-4768-A21D-403BA6C867CB}" type="presParOf" srcId="{5E2F98E7-CE3A-487C-B764-C1DCF1818E05}" destId="{7D5F30FF-A1DB-468F-97E3-17F5AAE0C635}" srcOrd="0" destOrd="0" presId="urn:microsoft.com/office/officeart/2005/8/layout/chevron2"/>
    <dgm:cxn modelId="{F22F61C3-7F5B-4FE7-9E2C-F259692250CD}" type="presParOf" srcId="{5E2F98E7-CE3A-487C-B764-C1DCF1818E05}" destId="{23594B72-7332-4B75-959C-94DB3714733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400" b="1" dirty="0" smtClean="0"/>
            <a:t>105,1%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964509" custLinFactNeighborX="1615" custLinFactNeighborY="14217"/>
      <dgm:spPr>
        <a:solidFill>
          <a:schemeClr val="accent3">
            <a:lumMod val="75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00000" custLinFactNeighborX="79327" custLinFactNeighborY="195441"/>
      <dgm:spPr/>
    </dgm:pt>
    <dgm:pt modelId="{9BB7B1E6-AE5A-4210-9199-82FF5434F78D}" type="pres">
      <dgm:prSet presAssocID="{1806BFB5-AF45-4794-A1D2-BA25547B339C}" presName="textBox1" presStyleLbl="revTx" presStyleIdx="0" presStyleCnt="1" custAng="0" custScaleX="176280" custScaleY="30081" custLinFactNeighborX="-61860" custLinFactNeighborY="4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3E3550-F44D-4E25-86FF-F03B7A6C78CD}" type="presOf" srcId="{88C48502-65C9-4499-B41F-252AE64984D3}" destId="{9530D2BD-AB98-4F17-84D5-E932EFE54529}" srcOrd="0" destOrd="0" presId="urn:microsoft.com/office/officeart/2005/8/layout/arrow2"/>
    <dgm:cxn modelId="{9A39E867-7973-4D34-9AA0-FD4B5FB31202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BB70D4E2-4AFF-4AE2-8FF3-B05E07D2B4B9}" type="presParOf" srcId="{9530D2BD-AB98-4F17-84D5-E932EFE54529}" destId="{F1862E2D-E9EB-44BE-B5E5-07C5A532DE17}" srcOrd="0" destOrd="0" presId="urn:microsoft.com/office/officeart/2005/8/layout/arrow2"/>
    <dgm:cxn modelId="{D2EFE2D6-72D5-4437-9A27-50530E120AFA}" type="presParOf" srcId="{9530D2BD-AB98-4F17-84D5-E932EFE54529}" destId="{4E82B2D5-7A13-4873-8B29-F2676275F80F}" srcOrd="1" destOrd="0" presId="urn:microsoft.com/office/officeart/2005/8/layout/arrow2"/>
    <dgm:cxn modelId="{6C40D2E1-F239-49A3-BCDE-A4551256D75D}" type="presParOf" srcId="{4E82B2D5-7A13-4873-8B29-F2676275F80F}" destId="{707DDA8B-220C-415C-B6EA-73DC03D06699}" srcOrd="0" destOrd="0" presId="urn:microsoft.com/office/officeart/2005/8/layout/arrow2"/>
    <dgm:cxn modelId="{649F455F-1C36-408C-A524-B8371E143A6C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151%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431985" custLinFactNeighborX="2927" custLinFactNeighborY="57900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176280" custScaleY="92774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A4647E-8D3C-45E0-AF14-A775E456D3DB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519EF3E9-AF73-4474-915F-16AAA825ABEA}" type="presOf" srcId="{1806BFB5-AF45-4794-A1D2-BA25547B339C}" destId="{9BB7B1E6-AE5A-4210-9199-82FF5434F78D}" srcOrd="0" destOrd="0" presId="urn:microsoft.com/office/officeart/2005/8/layout/arrow2"/>
    <dgm:cxn modelId="{C8E1E896-7DE2-4747-8528-4E9361243C44}" type="presParOf" srcId="{9530D2BD-AB98-4F17-84D5-E932EFE54529}" destId="{F1862E2D-E9EB-44BE-B5E5-07C5A532DE17}" srcOrd="0" destOrd="0" presId="urn:microsoft.com/office/officeart/2005/8/layout/arrow2"/>
    <dgm:cxn modelId="{12668214-7944-435D-AB57-B8581EB3BC67}" type="presParOf" srcId="{9530D2BD-AB98-4F17-84D5-E932EFE54529}" destId="{4E82B2D5-7A13-4873-8B29-F2676275F80F}" srcOrd="1" destOrd="0" presId="urn:microsoft.com/office/officeart/2005/8/layout/arrow2"/>
    <dgm:cxn modelId="{0C6E99CE-18D7-436F-9CEF-2E8CB0489B93}" type="presParOf" srcId="{4E82B2D5-7A13-4873-8B29-F2676275F80F}" destId="{707DDA8B-220C-415C-B6EA-73DC03D06699}" srcOrd="0" destOrd="0" presId="urn:microsoft.com/office/officeart/2005/8/layout/arrow2"/>
    <dgm:cxn modelId="{2E841A18-C173-4F3A-BCC1-56D0C09EF0EA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600" b="1" dirty="0" smtClean="0"/>
            <a:t>105,6%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1081951" custLinFactNeighborX="1615" custLinFactNeighborY="14217"/>
      <dgm:spPr>
        <a:solidFill>
          <a:schemeClr val="accent3">
            <a:lumMod val="75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00000" custLinFactNeighborX="79327" custLinFactNeighborY="195441"/>
      <dgm:spPr/>
    </dgm:pt>
    <dgm:pt modelId="{9BB7B1E6-AE5A-4210-9199-82FF5434F78D}" type="pres">
      <dgm:prSet presAssocID="{1806BFB5-AF45-4794-A1D2-BA25547B339C}" presName="textBox1" presStyleLbl="revTx" presStyleIdx="0" presStyleCnt="1" custAng="0" custScaleX="176280" custScaleY="30081" custLinFactNeighborX="-26145" custLinFactNeighborY="28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A1A6D7-3B50-41FE-9C06-0D18E51E0475}" type="presOf" srcId="{1806BFB5-AF45-4794-A1D2-BA25547B339C}" destId="{9BB7B1E6-AE5A-4210-9199-82FF5434F78D}" srcOrd="0" destOrd="0" presId="urn:microsoft.com/office/officeart/2005/8/layout/arrow2"/>
    <dgm:cxn modelId="{FDC9E9D0-1CC2-43B8-80A8-6A98AF2D3029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870C168A-6BA9-4C26-8E49-DB4FC9760FB7}" type="presParOf" srcId="{9530D2BD-AB98-4F17-84D5-E932EFE54529}" destId="{F1862E2D-E9EB-44BE-B5E5-07C5A532DE17}" srcOrd="0" destOrd="0" presId="urn:microsoft.com/office/officeart/2005/8/layout/arrow2"/>
    <dgm:cxn modelId="{6A1DB0D3-3DF1-4C56-8C99-7C539E357646}" type="presParOf" srcId="{9530D2BD-AB98-4F17-84D5-E932EFE54529}" destId="{4E82B2D5-7A13-4873-8B29-F2676275F80F}" srcOrd="1" destOrd="0" presId="urn:microsoft.com/office/officeart/2005/8/layout/arrow2"/>
    <dgm:cxn modelId="{3111EFAA-02CD-4483-94AE-0D37337B7A88}" type="presParOf" srcId="{4E82B2D5-7A13-4873-8B29-F2676275F80F}" destId="{707DDA8B-220C-415C-B6EA-73DC03D06699}" srcOrd="0" destOrd="0" presId="urn:microsoft.com/office/officeart/2005/8/layout/arrow2"/>
    <dgm:cxn modelId="{9B789B7E-C29F-4466-AC35-85BA7777FDEC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29C11BA9-97AB-409D-8160-5C454CC6FBC1}" type="doc">
      <dgm:prSet loTypeId="urn:microsoft.com/office/officeart/2005/8/layout/hList9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1AAB09-B445-41C1-ADFA-04BD18BC8FEC}">
      <dgm:prSet phldrT="[Текст]" custT="1"/>
      <dgm:spPr>
        <a:solidFill>
          <a:srgbClr val="FF7C80"/>
        </a:solidFill>
      </dgm:spPr>
      <dgm:t>
        <a:bodyPr/>
        <a:lstStyle/>
        <a:p>
          <a:r>
            <a:rPr lang="ru-RU" sz="2000" b="1" dirty="0" smtClean="0"/>
            <a:t>100% льгота</a:t>
          </a:r>
          <a:r>
            <a:rPr lang="ru-RU" sz="1800" b="1" dirty="0" smtClean="0"/>
            <a:t/>
          </a:r>
          <a:br>
            <a:rPr lang="ru-RU" sz="1800" b="1" dirty="0" smtClean="0"/>
          </a:br>
          <a:r>
            <a:rPr lang="ru-RU" sz="1800" b="1" dirty="0" smtClean="0"/>
            <a:t>(плата не взимается)</a:t>
          </a:r>
          <a:endParaRPr lang="ru-RU" sz="1800" b="1" dirty="0"/>
        </a:p>
      </dgm:t>
    </dgm:pt>
    <dgm:pt modelId="{6288D412-C667-4E39-8159-F9A6108BDBD9}" type="parTrans" cxnId="{38E2F2E9-D6E9-4916-A9D8-FF6743E64E49}">
      <dgm:prSet/>
      <dgm:spPr/>
      <dgm:t>
        <a:bodyPr/>
        <a:lstStyle/>
        <a:p>
          <a:endParaRPr lang="ru-RU" b="1"/>
        </a:p>
      </dgm:t>
    </dgm:pt>
    <dgm:pt modelId="{56D5A6BB-999A-4E6C-AF75-80AF5F72F20F}" type="sibTrans" cxnId="{38E2F2E9-D6E9-4916-A9D8-FF6743E64E49}">
      <dgm:prSet/>
      <dgm:spPr/>
      <dgm:t>
        <a:bodyPr/>
        <a:lstStyle/>
        <a:p>
          <a:endParaRPr lang="ru-RU" b="1"/>
        </a:p>
      </dgm:t>
    </dgm:pt>
    <dgm:pt modelId="{D08247E9-4C10-4F5B-A3E8-35DABFFAC4E3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Оба родителя являются                                                                 инвалидами </a:t>
          </a:r>
          <a:r>
            <a:rPr lang="ru-RU" sz="1600" b="1" dirty="0" smtClean="0">
              <a:sym typeface="Symbol"/>
            </a:rPr>
            <a:t> или  группы</a:t>
          </a:r>
          <a:endParaRPr lang="ru-RU" sz="1600" b="1" dirty="0"/>
        </a:p>
      </dgm:t>
    </dgm:pt>
    <dgm:pt modelId="{EE45024D-40C6-486B-8DA8-965429BFCE09}" type="parTrans" cxnId="{EE557C0C-E89E-4122-B632-93A2AF58DFDA}">
      <dgm:prSet/>
      <dgm:spPr/>
      <dgm:t>
        <a:bodyPr/>
        <a:lstStyle/>
        <a:p>
          <a:endParaRPr lang="ru-RU" b="1"/>
        </a:p>
      </dgm:t>
    </dgm:pt>
    <dgm:pt modelId="{5B65D973-2581-4057-956A-0ABD2BDC81F3}" type="sibTrans" cxnId="{EE557C0C-E89E-4122-B632-93A2AF58DFDA}">
      <dgm:prSet/>
      <dgm:spPr/>
      <dgm:t>
        <a:bodyPr/>
        <a:lstStyle/>
        <a:p>
          <a:endParaRPr lang="ru-RU" b="1"/>
        </a:p>
      </dgm:t>
    </dgm:pt>
    <dgm:pt modelId="{477B3F2C-13F7-41D1-90DA-1EB82ED1B2AB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Оба родителя являются </a:t>
          </a:r>
        </a:p>
        <a:p>
          <a:pPr algn="r"/>
          <a:r>
            <a:rPr lang="ru-RU" sz="1600" b="1" dirty="0" smtClean="0"/>
            <a:t>инвалидами детства</a:t>
          </a:r>
          <a:endParaRPr lang="ru-RU" sz="1600" b="1" dirty="0"/>
        </a:p>
      </dgm:t>
    </dgm:pt>
    <dgm:pt modelId="{0159740B-FC2D-4368-8AD9-9A7B5D6EC033}" type="parTrans" cxnId="{9A40B73E-B507-476D-A879-B179C14A499D}">
      <dgm:prSet/>
      <dgm:spPr/>
      <dgm:t>
        <a:bodyPr/>
        <a:lstStyle/>
        <a:p>
          <a:endParaRPr lang="ru-RU" b="1"/>
        </a:p>
      </dgm:t>
    </dgm:pt>
    <dgm:pt modelId="{4A6B4EA2-E694-4131-9A7A-FC05D736C17E}" type="sibTrans" cxnId="{9A40B73E-B507-476D-A879-B179C14A499D}">
      <dgm:prSet/>
      <dgm:spPr/>
      <dgm:t>
        <a:bodyPr/>
        <a:lstStyle/>
        <a:p>
          <a:endParaRPr lang="ru-RU" b="1"/>
        </a:p>
      </dgm:t>
    </dgm:pt>
    <dgm:pt modelId="{71877FD8-EA12-470C-A244-BF170AE8E3FF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– инвалид боевых действий</a:t>
          </a:r>
          <a:endParaRPr lang="ru-RU" sz="1600" b="1" dirty="0"/>
        </a:p>
      </dgm:t>
    </dgm:pt>
    <dgm:pt modelId="{96FC8D8D-415A-4B2E-9140-A7DABEAE36E6}" type="parTrans" cxnId="{4C5AE95E-EF73-4B72-AFE7-71D6B2F7C8B2}">
      <dgm:prSet/>
      <dgm:spPr/>
      <dgm:t>
        <a:bodyPr/>
        <a:lstStyle/>
        <a:p>
          <a:endParaRPr lang="ru-RU" b="1"/>
        </a:p>
      </dgm:t>
    </dgm:pt>
    <dgm:pt modelId="{F73AFF98-03DB-4FC0-A0B1-AC8658992C6B}" type="sibTrans" cxnId="{4C5AE95E-EF73-4B72-AFE7-71D6B2F7C8B2}">
      <dgm:prSet/>
      <dgm:spPr/>
      <dgm:t>
        <a:bodyPr/>
        <a:lstStyle/>
        <a:p>
          <a:endParaRPr lang="ru-RU" b="1"/>
        </a:p>
      </dgm:t>
    </dgm:pt>
    <dgm:pt modelId="{D9B193D2-1F0D-4D00-BFBB-F7195090A835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– воспитанник детского дома</a:t>
          </a:r>
          <a:endParaRPr lang="ru-RU" sz="1600" b="1" dirty="0"/>
        </a:p>
      </dgm:t>
    </dgm:pt>
    <dgm:pt modelId="{157F921D-55B8-47FB-ACD0-B4019BCEBC75}" type="parTrans" cxnId="{626B3B5D-2762-4BF0-A39E-B6F34003FF01}">
      <dgm:prSet/>
      <dgm:spPr/>
      <dgm:t>
        <a:bodyPr/>
        <a:lstStyle/>
        <a:p>
          <a:endParaRPr lang="ru-RU" b="1"/>
        </a:p>
      </dgm:t>
    </dgm:pt>
    <dgm:pt modelId="{CDF7969D-4E1C-444D-9956-2B1A2C4A8C14}" type="sibTrans" cxnId="{626B3B5D-2762-4BF0-A39E-B6F34003FF01}">
      <dgm:prSet/>
      <dgm:spPr/>
      <dgm:t>
        <a:bodyPr/>
        <a:lstStyle/>
        <a:p>
          <a:endParaRPr lang="ru-RU" b="1"/>
        </a:p>
      </dgm:t>
    </dgm:pt>
    <dgm:pt modelId="{6B25BCC8-7F66-4229-A4BA-A82B4A6F0FFB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Ребенок – сирота, –  инвалид, –  имеет нарушения психофизического развития,  –  остался без попечения родителей</a:t>
          </a:r>
          <a:endParaRPr lang="ru-RU" sz="1600" b="1" dirty="0"/>
        </a:p>
      </dgm:t>
    </dgm:pt>
    <dgm:pt modelId="{F5CFA1AF-F6C4-4653-84CD-55F43B7FD89B}" type="parTrans" cxnId="{176ABC8F-AED8-451F-B764-0EC837B89CE9}">
      <dgm:prSet/>
      <dgm:spPr/>
      <dgm:t>
        <a:bodyPr/>
        <a:lstStyle/>
        <a:p>
          <a:endParaRPr lang="ru-RU" b="1"/>
        </a:p>
      </dgm:t>
    </dgm:pt>
    <dgm:pt modelId="{476291CB-262B-4A39-B404-2804F318AAD2}" type="sibTrans" cxnId="{176ABC8F-AED8-451F-B764-0EC837B89CE9}">
      <dgm:prSet/>
      <dgm:spPr/>
      <dgm:t>
        <a:bodyPr/>
        <a:lstStyle/>
        <a:p>
          <a:endParaRPr lang="ru-RU" b="1"/>
        </a:p>
      </dgm:t>
    </dgm:pt>
    <dgm:pt modelId="{E4C4DC2B-00E0-48C8-89E5-6C0C69E3012F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Родитель – штатный работник муниципального дошкольного учреждения независимо от места работы</a:t>
          </a:r>
          <a:endParaRPr lang="ru-RU" sz="1600" b="1" dirty="0"/>
        </a:p>
      </dgm:t>
    </dgm:pt>
    <dgm:pt modelId="{FF033024-481D-4532-A702-7E289737F9B8}" type="parTrans" cxnId="{C61C015F-B707-4843-A26C-8F88EB64468E}">
      <dgm:prSet/>
      <dgm:spPr/>
      <dgm:t>
        <a:bodyPr/>
        <a:lstStyle/>
        <a:p>
          <a:endParaRPr lang="ru-RU" b="1"/>
        </a:p>
      </dgm:t>
    </dgm:pt>
    <dgm:pt modelId="{4C2AC909-00F7-4D53-BDDB-8027C0EABC97}" type="sibTrans" cxnId="{C61C015F-B707-4843-A26C-8F88EB64468E}">
      <dgm:prSet/>
      <dgm:spPr/>
      <dgm:t>
        <a:bodyPr/>
        <a:lstStyle/>
        <a:p>
          <a:endParaRPr lang="ru-RU" b="1"/>
        </a:p>
      </dgm:t>
    </dgm:pt>
    <dgm:pt modelId="{7695378D-ADC6-49E4-9765-B9526AE2CF61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Многодетная семья</a:t>
          </a:r>
          <a:endParaRPr lang="ru-RU" sz="1600" b="1" dirty="0"/>
        </a:p>
      </dgm:t>
    </dgm:pt>
    <dgm:pt modelId="{CE3B360D-081E-4114-82D8-44B23B27636F}" type="parTrans" cxnId="{B3743497-DDB7-4534-9B16-CBA706566F6C}">
      <dgm:prSet/>
      <dgm:spPr/>
      <dgm:t>
        <a:bodyPr/>
        <a:lstStyle/>
        <a:p>
          <a:endParaRPr lang="ru-RU" b="1"/>
        </a:p>
      </dgm:t>
    </dgm:pt>
    <dgm:pt modelId="{5B60BB3D-D063-4BBA-A498-85DEC4743885}" type="sibTrans" cxnId="{B3743497-DDB7-4534-9B16-CBA706566F6C}">
      <dgm:prSet/>
      <dgm:spPr/>
      <dgm:t>
        <a:bodyPr/>
        <a:lstStyle/>
        <a:p>
          <a:endParaRPr lang="ru-RU" b="1"/>
        </a:p>
      </dgm:t>
    </dgm:pt>
    <dgm:pt modelId="{9D4239EA-449B-4F03-ABE4-6633D55703B1}">
      <dgm:prSet phldrT="[Текст]" custT="1"/>
      <dgm:spPr>
        <a:solidFill>
          <a:srgbClr val="FF7C80"/>
        </a:solidFill>
      </dgm:spPr>
      <dgm:t>
        <a:bodyPr/>
        <a:lstStyle/>
        <a:p>
          <a:r>
            <a:rPr lang="ru-RU" sz="1800" b="1" smtClean="0"/>
            <a:t>50% </a:t>
          </a:r>
        </a:p>
        <a:p>
          <a:r>
            <a:rPr lang="ru-RU" sz="1800" b="1" smtClean="0"/>
            <a:t>льгота</a:t>
          </a:r>
          <a:endParaRPr lang="ru-RU" sz="1800" b="1" dirty="0"/>
        </a:p>
      </dgm:t>
    </dgm:pt>
    <dgm:pt modelId="{67D35753-66D9-498E-B992-0A8EAC488174}" type="sibTrans" cxnId="{C063AFBA-D382-4E4F-AD89-934211019814}">
      <dgm:prSet/>
      <dgm:spPr/>
      <dgm:t>
        <a:bodyPr/>
        <a:lstStyle/>
        <a:p>
          <a:endParaRPr lang="ru-RU" b="1"/>
        </a:p>
      </dgm:t>
    </dgm:pt>
    <dgm:pt modelId="{A8195E66-686D-4221-8540-5FE3D38512B5}" type="parTrans" cxnId="{C063AFBA-D382-4E4F-AD89-934211019814}">
      <dgm:prSet/>
      <dgm:spPr/>
      <dgm:t>
        <a:bodyPr/>
        <a:lstStyle/>
        <a:p>
          <a:endParaRPr lang="ru-RU" b="1"/>
        </a:p>
      </dgm:t>
    </dgm:pt>
    <dgm:pt modelId="{E8CEA549-8FA9-44F1-A039-D7A985BA9710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инвалид</a:t>
          </a:r>
        </a:p>
        <a:p>
          <a:pPr algn="r"/>
          <a:r>
            <a:rPr lang="ru-RU" sz="1600" b="1" dirty="0" smtClean="0"/>
            <a:t> </a:t>
          </a:r>
          <a:r>
            <a:rPr lang="ru-RU" sz="1600" b="1" dirty="0" smtClean="0">
              <a:sym typeface="Symbol"/>
            </a:rPr>
            <a:t> или  группы</a:t>
          </a:r>
          <a:endParaRPr lang="ru-RU" sz="1600" b="1" dirty="0"/>
        </a:p>
      </dgm:t>
    </dgm:pt>
    <dgm:pt modelId="{2FF26B37-1797-4AE0-9C74-E53D1B3FE4DC}" type="parTrans" cxnId="{F16396EC-E3E5-4ADD-9A3A-D09228D8806E}">
      <dgm:prSet/>
      <dgm:spPr/>
      <dgm:t>
        <a:bodyPr/>
        <a:lstStyle/>
        <a:p>
          <a:endParaRPr lang="ru-RU" b="1"/>
        </a:p>
      </dgm:t>
    </dgm:pt>
    <dgm:pt modelId="{65735EAD-F0D7-4429-AD0F-3CAF5C18F761}" type="sibTrans" cxnId="{F16396EC-E3E5-4ADD-9A3A-D09228D8806E}">
      <dgm:prSet/>
      <dgm:spPr/>
      <dgm:t>
        <a:bodyPr/>
        <a:lstStyle/>
        <a:p>
          <a:endParaRPr lang="ru-RU" b="1"/>
        </a:p>
      </dgm:t>
    </dgm:pt>
    <dgm:pt modelId="{B41C2185-87A0-46D3-865A-2F55ACC528B0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Одинокая мать (отец)</a:t>
          </a:r>
        </a:p>
      </dgm:t>
    </dgm:pt>
    <dgm:pt modelId="{3F37B611-5F3B-439D-A827-53323CC1B776}" type="parTrans" cxnId="{527CA0E8-D8DA-47B6-A56D-1D41BE14A9F0}">
      <dgm:prSet/>
      <dgm:spPr/>
      <dgm:t>
        <a:bodyPr/>
        <a:lstStyle/>
        <a:p>
          <a:endParaRPr lang="ru-RU" b="1"/>
        </a:p>
      </dgm:t>
    </dgm:pt>
    <dgm:pt modelId="{76F069DD-0BA4-4FCC-9227-18366D0395A9}" type="sibTrans" cxnId="{527CA0E8-D8DA-47B6-A56D-1D41BE14A9F0}">
      <dgm:prSet/>
      <dgm:spPr/>
      <dgm:t>
        <a:bodyPr/>
        <a:lstStyle/>
        <a:p>
          <a:endParaRPr lang="ru-RU" b="1"/>
        </a:p>
      </dgm:t>
    </dgm:pt>
    <dgm:pt modelId="{60DE480B-B5C9-44F9-91CB-B079C66621C7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Оба родителя – студенты </a:t>
          </a:r>
        </a:p>
        <a:p>
          <a:pPr algn="r"/>
          <a:r>
            <a:rPr lang="ru-RU" sz="1600" b="1" dirty="0" smtClean="0"/>
            <a:t>дневной (очной) формы обучения</a:t>
          </a:r>
        </a:p>
      </dgm:t>
    </dgm:pt>
    <dgm:pt modelId="{B642EDCC-CC75-4900-94C2-8E477959E68C}" type="parTrans" cxnId="{7E732613-3F9D-42CD-861B-270A1C7C6DAE}">
      <dgm:prSet/>
      <dgm:spPr/>
      <dgm:t>
        <a:bodyPr/>
        <a:lstStyle/>
        <a:p>
          <a:endParaRPr lang="ru-RU" b="1"/>
        </a:p>
      </dgm:t>
    </dgm:pt>
    <dgm:pt modelId="{986355C8-CA67-4D03-B7CB-FDA72F57BCD4}" type="sibTrans" cxnId="{7E732613-3F9D-42CD-861B-270A1C7C6DAE}">
      <dgm:prSet/>
      <dgm:spPr/>
      <dgm:t>
        <a:bodyPr/>
        <a:lstStyle/>
        <a:p>
          <a:endParaRPr lang="ru-RU" b="1"/>
        </a:p>
      </dgm:t>
    </dgm:pt>
    <dgm:pt modelId="{C7DC91C1-A467-47DD-95C9-7F9A4D0151E4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является военнослужащим, проходящим военную службу по призыву</a:t>
          </a:r>
          <a:endParaRPr lang="ru-RU" sz="1600" b="1" dirty="0"/>
        </a:p>
      </dgm:t>
    </dgm:pt>
    <dgm:pt modelId="{3A83E4B6-8C5C-4185-8D34-AB6846289D0A}" type="parTrans" cxnId="{D7D1CF7B-EA08-4901-B498-28213968A9AB}">
      <dgm:prSet/>
      <dgm:spPr/>
      <dgm:t>
        <a:bodyPr/>
        <a:lstStyle/>
        <a:p>
          <a:endParaRPr lang="ru-RU" b="1"/>
        </a:p>
      </dgm:t>
    </dgm:pt>
    <dgm:pt modelId="{AEB53D0C-1A75-4DDE-ACF0-083DD9A02FE2}" type="sibTrans" cxnId="{D7D1CF7B-EA08-4901-B498-28213968A9AB}">
      <dgm:prSet/>
      <dgm:spPr/>
      <dgm:t>
        <a:bodyPr/>
        <a:lstStyle/>
        <a:p>
          <a:endParaRPr lang="ru-RU" b="1"/>
        </a:p>
      </dgm:t>
    </dgm:pt>
    <dgm:pt modelId="{EA1224E1-7710-416A-8D92-3CC5A25A7959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– участник боевых действий</a:t>
          </a:r>
        </a:p>
      </dgm:t>
    </dgm:pt>
    <dgm:pt modelId="{0C8853E4-EF51-429D-A457-C1F102D725A7}" type="parTrans" cxnId="{B30C7D48-A645-4D80-B1BD-0A693734BD0F}">
      <dgm:prSet/>
      <dgm:spPr/>
      <dgm:t>
        <a:bodyPr/>
        <a:lstStyle/>
        <a:p>
          <a:endParaRPr lang="ru-RU" b="1"/>
        </a:p>
      </dgm:t>
    </dgm:pt>
    <dgm:pt modelId="{96088400-0436-4E77-BB11-9286A301F564}" type="sibTrans" cxnId="{B30C7D48-A645-4D80-B1BD-0A693734BD0F}">
      <dgm:prSet/>
      <dgm:spPr/>
      <dgm:t>
        <a:bodyPr/>
        <a:lstStyle/>
        <a:p>
          <a:endParaRPr lang="ru-RU" b="1"/>
        </a:p>
      </dgm:t>
    </dgm:pt>
    <dgm:pt modelId="{F771E748-BB81-4F83-A3E4-4AA612973E05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Один из родителей получил или перенес лучевую болезнь</a:t>
          </a:r>
        </a:p>
      </dgm:t>
    </dgm:pt>
    <dgm:pt modelId="{AC5963B4-64A4-4FC0-AA4E-6D5D7877C74D}" type="parTrans" cxnId="{44FEA0E1-E368-46F3-ACD7-4961F0FD437D}">
      <dgm:prSet/>
      <dgm:spPr/>
      <dgm:t>
        <a:bodyPr/>
        <a:lstStyle/>
        <a:p>
          <a:endParaRPr lang="ru-RU" b="1"/>
        </a:p>
      </dgm:t>
    </dgm:pt>
    <dgm:pt modelId="{6D0097E7-8A5F-4394-83A6-3820F4FAD75B}" type="sibTrans" cxnId="{44FEA0E1-E368-46F3-ACD7-4961F0FD437D}">
      <dgm:prSet/>
      <dgm:spPr/>
      <dgm:t>
        <a:bodyPr/>
        <a:lstStyle/>
        <a:p>
          <a:endParaRPr lang="ru-RU" b="1"/>
        </a:p>
      </dgm:t>
    </dgm:pt>
    <dgm:pt modelId="{783AE83D-05F2-4C2A-B53B-192F75453A5A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1600" b="1" dirty="0" smtClean="0"/>
            <a:t>Родитель является вдовой(вдовцом)</a:t>
          </a:r>
        </a:p>
      </dgm:t>
    </dgm:pt>
    <dgm:pt modelId="{CFC19FB9-F942-4623-B9FF-98902BFA98BB}" type="parTrans" cxnId="{A1F1E429-46AB-410A-B0C3-45F2CDFAD717}">
      <dgm:prSet/>
      <dgm:spPr/>
      <dgm:t>
        <a:bodyPr/>
        <a:lstStyle/>
        <a:p>
          <a:endParaRPr lang="ru-RU" b="1"/>
        </a:p>
      </dgm:t>
    </dgm:pt>
    <dgm:pt modelId="{0917FAD2-DBA3-4C2D-97F1-A5F291BA7FB4}" type="sibTrans" cxnId="{A1F1E429-46AB-410A-B0C3-45F2CDFAD717}">
      <dgm:prSet/>
      <dgm:spPr/>
      <dgm:t>
        <a:bodyPr/>
        <a:lstStyle/>
        <a:p>
          <a:endParaRPr lang="ru-RU" b="1"/>
        </a:p>
      </dgm:t>
    </dgm:pt>
    <dgm:pt modelId="{08846AFF-A65E-4343-BBE8-0D8D90E83417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Семья находится в трудной социальной ситуации</a:t>
          </a:r>
        </a:p>
      </dgm:t>
    </dgm:pt>
    <dgm:pt modelId="{8BB013A7-084A-449C-891A-6302ED00D293}" type="parTrans" cxnId="{78DEC63F-8521-48A6-AC90-BE6CFBD2C50C}">
      <dgm:prSet/>
      <dgm:spPr/>
      <dgm:t>
        <a:bodyPr/>
        <a:lstStyle/>
        <a:p>
          <a:endParaRPr lang="ru-RU" b="1"/>
        </a:p>
      </dgm:t>
    </dgm:pt>
    <dgm:pt modelId="{58207ADF-74F9-451C-8CA0-9254AAE33BD7}" type="sibTrans" cxnId="{78DEC63F-8521-48A6-AC90-BE6CFBD2C50C}">
      <dgm:prSet/>
      <dgm:spPr/>
      <dgm:t>
        <a:bodyPr/>
        <a:lstStyle/>
        <a:p>
          <a:endParaRPr lang="ru-RU" b="1"/>
        </a:p>
      </dgm:t>
    </dgm:pt>
    <dgm:pt modelId="{DF08CBBB-C118-45DC-9F5C-5DEDB2E226E7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/>
          <a:r>
            <a:rPr lang="ru-RU" sz="1600" b="1" dirty="0" smtClean="0"/>
            <a:t>Оба родителя являются педагогами муниципального образовательного учреждения</a:t>
          </a:r>
        </a:p>
      </dgm:t>
    </dgm:pt>
    <dgm:pt modelId="{C085E4BE-50A9-4F6E-A2CB-682CA37008FB}" type="parTrans" cxnId="{829B0A2F-A23A-483F-A2BC-1A76C417E1A7}">
      <dgm:prSet/>
      <dgm:spPr/>
      <dgm:t>
        <a:bodyPr/>
        <a:lstStyle/>
        <a:p>
          <a:endParaRPr lang="ru-RU" b="1"/>
        </a:p>
      </dgm:t>
    </dgm:pt>
    <dgm:pt modelId="{B0015378-01DE-4E03-B5FD-5AB998658E2B}" type="sibTrans" cxnId="{829B0A2F-A23A-483F-A2BC-1A76C417E1A7}">
      <dgm:prSet/>
      <dgm:spPr/>
      <dgm:t>
        <a:bodyPr/>
        <a:lstStyle/>
        <a:p>
          <a:endParaRPr lang="ru-RU" b="1"/>
        </a:p>
      </dgm:t>
    </dgm:pt>
    <dgm:pt modelId="{3C755475-7693-4141-8C75-E90D8AF4A602}" type="pres">
      <dgm:prSet presAssocID="{29C11BA9-97AB-409D-8160-5C454CC6FBC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AAD22FC-2194-4DF8-9EC1-16EA0830CCF5}" type="pres">
      <dgm:prSet presAssocID="{541AAB09-B445-41C1-ADFA-04BD18BC8FEC}" presName="posSpace" presStyleCnt="0"/>
      <dgm:spPr/>
      <dgm:t>
        <a:bodyPr/>
        <a:lstStyle/>
        <a:p>
          <a:endParaRPr lang="ru-RU"/>
        </a:p>
      </dgm:t>
    </dgm:pt>
    <dgm:pt modelId="{ABDE769D-B09A-418D-BA86-0F64EA73852A}" type="pres">
      <dgm:prSet presAssocID="{541AAB09-B445-41C1-ADFA-04BD18BC8FEC}" presName="vertFlow" presStyleCnt="0"/>
      <dgm:spPr/>
      <dgm:t>
        <a:bodyPr/>
        <a:lstStyle/>
        <a:p>
          <a:endParaRPr lang="ru-RU"/>
        </a:p>
      </dgm:t>
    </dgm:pt>
    <dgm:pt modelId="{7D1C6645-700B-40D8-B6DB-4E839B742A42}" type="pres">
      <dgm:prSet presAssocID="{541AAB09-B445-41C1-ADFA-04BD18BC8FEC}" presName="topSpace" presStyleCnt="0"/>
      <dgm:spPr/>
      <dgm:t>
        <a:bodyPr/>
        <a:lstStyle/>
        <a:p>
          <a:endParaRPr lang="ru-RU"/>
        </a:p>
      </dgm:t>
    </dgm:pt>
    <dgm:pt modelId="{8DF8BD0D-3B20-486F-9907-B9FB2AB4A719}" type="pres">
      <dgm:prSet presAssocID="{541AAB09-B445-41C1-ADFA-04BD18BC8FEC}" presName="firstComp" presStyleCnt="0"/>
      <dgm:spPr/>
      <dgm:t>
        <a:bodyPr/>
        <a:lstStyle/>
        <a:p>
          <a:endParaRPr lang="ru-RU"/>
        </a:p>
      </dgm:t>
    </dgm:pt>
    <dgm:pt modelId="{64BB6ABB-ABA1-47B0-BDB4-F27C5BFEC077}" type="pres">
      <dgm:prSet presAssocID="{541AAB09-B445-41C1-ADFA-04BD18BC8FEC}" presName="firstChild" presStyleLbl="bgAccFollowNode1" presStyleIdx="0" presStyleCnt="16" custScaleX="136746" custScaleY="35458" custLinFactNeighborX="272" custLinFactNeighborY="-40042"/>
      <dgm:spPr/>
      <dgm:t>
        <a:bodyPr/>
        <a:lstStyle/>
        <a:p>
          <a:endParaRPr lang="ru-RU"/>
        </a:p>
      </dgm:t>
    </dgm:pt>
    <dgm:pt modelId="{B1D37B71-EAE4-4A46-AD4A-7A2E8952410B}" type="pres">
      <dgm:prSet presAssocID="{541AAB09-B445-41C1-ADFA-04BD18BC8FEC}" presName="firstChildTx" presStyleLbl="bgAccFollowNode1" presStyleIdx="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B93AD-2E37-4BFA-B8FA-F628706F1CA9}" type="pres">
      <dgm:prSet presAssocID="{477B3F2C-13F7-41D1-90DA-1EB82ED1B2AB}" presName="comp" presStyleCnt="0"/>
      <dgm:spPr/>
      <dgm:t>
        <a:bodyPr/>
        <a:lstStyle/>
        <a:p>
          <a:endParaRPr lang="ru-RU"/>
        </a:p>
      </dgm:t>
    </dgm:pt>
    <dgm:pt modelId="{1672669E-EBB9-4615-B71B-37E64319FFFE}" type="pres">
      <dgm:prSet presAssocID="{477B3F2C-13F7-41D1-90DA-1EB82ED1B2AB}" presName="child" presStyleLbl="bgAccFollowNode1" presStyleIdx="1" presStyleCnt="16" custScaleX="136746" custScaleY="47638" custLinFactNeighborX="272" custLinFactNeighborY="-33070"/>
      <dgm:spPr/>
      <dgm:t>
        <a:bodyPr/>
        <a:lstStyle/>
        <a:p>
          <a:endParaRPr lang="ru-RU"/>
        </a:p>
      </dgm:t>
    </dgm:pt>
    <dgm:pt modelId="{2B0D8FCD-8503-436B-9DD1-7564013838E4}" type="pres">
      <dgm:prSet presAssocID="{477B3F2C-13F7-41D1-90DA-1EB82ED1B2AB}" presName="childTx" presStyleLbl="bgAccFollowNode1" presStyleIdx="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38CCD-E2A7-4465-B426-63F362932A6A}" type="pres">
      <dgm:prSet presAssocID="{71877FD8-EA12-470C-A244-BF170AE8E3FF}" presName="comp" presStyleCnt="0"/>
      <dgm:spPr/>
      <dgm:t>
        <a:bodyPr/>
        <a:lstStyle/>
        <a:p>
          <a:endParaRPr lang="ru-RU"/>
        </a:p>
      </dgm:t>
    </dgm:pt>
    <dgm:pt modelId="{C15A06AA-9DBC-48D8-BBDE-96ADA040D8DC}" type="pres">
      <dgm:prSet presAssocID="{71877FD8-EA12-470C-A244-BF170AE8E3FF}" presName="child" presStyleLbl="bgAccFollowNode1" presStyleIdx="2" presStyleCnt="16" custScaleX="136746" custScaleY="43657" custLinFactNeighborX="272" custLinFactNeighborY="-23924"/>
      <dgm:spPr/>
      <dgm:t>
        <a:bodyPr/>
        <a:lstStyle/>
        <a:p>
          <a:endParaRPr lang="ru-RU"/>
        </a:p>
      </dgm:t>
    </dgm:pt>
    <dgm:pt modelId="{7E9E3CD2-828B-4907-8067-57CBA69D4D39}" type="pres">
      <dgm:prSet presAssocID="{71877FD8-EA12-470C-A244-BF170AE8E3FF}" presName="childTx" presStyleLbl="bgAccFollowNode1" presStyleIdx="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E359C-E67A-4AEE-B318-98BFA5A59360}" type="pres">
      <dgm:prSet presAssocID="{D9B193D2-1F0D-4D00-BFBB-F7195090A835}" presName="comp" presStyleCnt="0"/>
      <dgm:spPr/>
      <dgm:t>
        <a:bodyPr/>
        <a:lstStyle/>
        <a:p>
          <a:endParaRPr lang="ru-RU"/>
        </a:p>
      </dgm:t>
    </dgm:pt>
    <dgm:pt modelId="{21363929-DB90-4C2C-A5C7-009F5E2C2F4C}" type="pres">
      <dgm:prSet presAssocID="{D9B193D2-1F0D-4D00-BFBB-F7195090A835}" presName="child" presStyleLbl="bgAccFollowNode1" presStyleIdx="3" presStyleCnt="16" custScaleX="136746" custScaleY="40428" custLinFactNeighborX="272" custLinFactNeighborY="-15824"/>
      <dgm:spPr/>
      <dgm:t>
        <a:bodyPr/>
        <a:lstStyle/>
        <a:p>
          <a:endParaRPr lang="ru-RU"/>
        </a:p>
      </dgm:t>
    </dgm:pt>
    <dgm:pt modelId="{11930303-31DD-4A3D-8697-C96E6E94E253}" type="pres">
      <dgm:prSet presAssocID="{D9B193D2-1F0D-4D00-BFBB-F7195090A835}" presName="childTx" presStyleLbl="bgAccFollowNode1" presStyleIdx="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D9E645-C04C-40A8-981D-B9762B566954}" type="pres">
      <dgm:prSet presAssocID="{6B25BCC8-7F66-4229-A4BA-A82B4A6F0FFB}" presName="comp" presStyleCnt="0"/>
      <dgm:spPr/>
      <dgm:t>
        <a:bodyPr/>
        <a:lstStyle/>
        <a:p>
          <a:endParaRPr lang="ru-RU"/>
        </a:p>
      </dgm:t>
    </dgm:pt>
    <dgm:pt modelId="{41AFBC94-70E2-4960-9A87-0FE3CB6E1C87}" type="pres">
      <dgm:prSet presAssocID="{6B25BCC8-7F66-4229-A4BA-A82B4A6F0FFB}" presName="child" presStyleLbl="bgAccFollowNode1" presStyleIdx="4" presStyleCnt="16" custScaleX="136746" custScaleY="65036" custLinFactNeighborX="999" custLinFactNeighborY="-10859"/>
      <dgm:spPr/>
      <dgm:t>
        <a:bodyPr/>
        <a:lstStyle/>
        <a:p>
          <a:endParaRPr lang="ru-RU"/>
        </a:p>
      </dgm:t>
    </dgm:pt>
    <dgm:pt modelId="{C73C9843-78D0-46A6-B404-0F0B4D07900E}" type="pres">
      <dgm:prSet presAssocID="{6B25BCC8-7F66-4229-A4BA-A82B4A6F0FFB}" presName="childTx" presStyleLbl="bgAccFollowNode1" presStyleIdx="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8E7EF-A428-4D12-9956-26FB5DCF9D1E}" type="pres">
      <dgm:prSet presAssocID="{E4C4DC2B-00E0-48C8-89E5-6C0C69E3012F}" presName="comp" presStyleCnt="0"/>
      <dgm:spPr/>
      <dgm:t>
        <a:bodyPr/>
        <a:lstStyle/>
        <a:p>
          <a:endParaRPr lang="ru-RU"/>
        </a:p>
      </dgm:t>
    </dgm:pt>
    <dgm:pt modelId="{921F2922-74FB-4535-A869-B5DA6EAD3DCE}" type="pres">
      <dgm:prSet presAssocID="{E4C4DC2B-00E0-48C8-89E5-6C0C69E3012F}" presName="child" presStyleLbl="bgAccFollowNode1" presStyleIdx="5" presStyleCnt="16" custScaleX="136746" custScaleY="68897" custLinFactNeighborX="999" custLinFactNeighborY="-5759"/>
      <dgm:spPr/>
      <dgm:t>
        <a:bodyPr/>
        <a:lstStyle/>
        <a:p>
          <a:endParaRPr lang="ru-RU"/>
        </a:p>
      </dgm:t>
    </dgm:pt>
    <dgm:pt modelId="{BA1050DE-16B3-4D4B-9196-FCF18F26B6AE}" type="pres">
      <dgm:prSet presAssocID="{E4C4DC2B-00E0-48C8-89E5-6C0C69E3012F}" presName="childTx" presStyleLbl="bgAccFollowNode1" presStyleIdx="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82BFA-6F8F-4CF6-A6E0-18F1D1E35D52}" type="pres">
      <dgm:prSet presAssocID="{7695378D-ADC6-49E4-9765-B9526AE2CF61}" presName="comp" presStyleCnt="0"/>
      <dgm:spPr/>
      <dgm:t>
        <a:bodyPr/>
        <a:lstStyle/>
        <a:p>
          <a:endParaRPr lang="ru-RU"/>
        </a:p>
      </dgm:t>
    </dgm:pt>
    <dgm:pt modelId="{C6C6AE6B-DB06-4181-BB64-E61A4A2620B7}" type="pres">
      <dgm:prSet presAssocID="{7695378D-ADC6-49E4-9765-B9526AE2CF61}" presName="child" presStyleLbl="bgAccFollowNode1" presStyleIdx="6" presStyleCnt="16" custScaleX="136746" custScaleY="26211" custLinFactNeighborX="999" custLinFactNeighborY="490"/>
      <dgm:spPr/>
      <dgm:t>
        <a:bodyPr/>
        <a:lstStyle/>
        <a:p>
          <a:endParaRPr lang="ru-RU"/>
        </a:p>
      </dgm:t>
    </dgm:pt>
    <dgm:pt modelId="{D15D4D2B-0B72-4B57-8AF0-39711DECB554}" type="pres">
      <dgm:prSet presAssocID="{7695378D-ADC6-49E4-9765-B9526AE2CF61}" presName="childTx" presStyleLbl="bgAccFollowNode1" presStyleIdx="6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655EB-3571-475A-BD2C-1E7E6CE56E9B}" type="pres">
      <dgm:prSet presAssocID="{541AAB09-B445-41C1-ADFA-04BD18BC8FEC}" presName="negSpace" presStyleCnt="0"/>
      <dgm:spPr/>
      <dgm:t>
        <a:bodyPr/>
        <a:lstStyle/>
        <a:p>
          <a:endParaRPr lang="ru-RU"/>
        </a:p>
      </dgm:t>
    </dgm:pt>
    <dgm:pt modelId="{91D4FBCF-9926-46D5-91C5-C5569342DAC9}" type="pres">
      <dgm:prSet presAssocID="{541AAB09-B445-41C1-ADFA-04BD18BC8FEC}" presName="circle" presStyleLbl="node1" presStyleIdx="0" presStyleCnt="2" custScaleX="108188" custScaleY="106976" custLinFactNeighborX="-46051" custLinFactNeighborY="-16632"/>
      <dgm:spPr/>
      <dgm:t>
        <a:bodyPr/>
        <a:lstStyle/>
        <a:p>
          <a:endParaRPr lang="ru-RU"/>
        </a:p>
      </dgm:t>
    </dgm:pt>
    <dgm:pt modelId="{54C0F016-64BD-4000-9D94-1B71EB97C1FD}" type="pres">
      <dgm:prSet presAssocID="{56D5A6BB-999A-4E6C-AF75-80AF5F72F20F}" presName="transSpace" presStyleCnt="0"/>
      <dgm:spPr/>
      <dgm:t>
        <a:bodyPr/>
        <a:lstStyle/>
        <a:p>
          <a:endParaRPr lang="ru-RU"/>
        </a:p>
      </dgm:t>
    </dgm:pt>
    <dgm:pt modelId="{BB9E63C9-BD94-461A-A38E-2BA94A09817A}" type="pres">
      <dgm:prSet presAssocID="{9D4239EA-449B-4F03-ABE4-6633D55703B1}" presName="posSpace" presStyleCnt="0"/>
      <dgm:spPr/>
      <dgm:t>
        <a:bodyPr/>
        <a:lstStyle/>
        <a:p>
          <a:endParaRPr lang="ru-RU"/>
        </a:p>
      </dgm:t>
    </dgm:pt>
    <dgm:pt modelId="{BA8F7515-DD1B-4ED1-B046-233D3448ECCC}" type="pres">
      <dgm:prSet presAssocID="{9D4239EA-449B-4F03-ABE4-6633D55703B1}" presName="vertFlow" presStyleCnt="0"/>
      <dgm:spPr/>
      <dgm:t>
        <a:bodyPr/>
        <a:lstStyle/>
        <a:p>
          <a:endParaRPr lang="ru-RU"/>
        </a:p>
      </dgm:t>
    </dgm:pt>
    <dgm:pt modelId="{333B1466-68BF-47A4-8667-9E20BCA364F6}" type="pres">
      <dgm:prSet presAssocID="{9D4239EA-449B-4F03-ABE4-6633D55703B1}" presName="topSpace" presStyleCnt="0"/>
      <dgm:spPr/>
      <dgm:t>
        <a:bodyPr/>
        <a:lstStyle/>
        <a:p>
          <a:endParaRPr lang="ru-RU"/>
        </a:p>
      </dgm:t>
    </dgm:pt>
    <dgm:pt modelId="{014DF868-B8CD-4C09-B990-834730B97374}" type="pres">
      <dgm:prSet presAssocID="{9D4239EA-449B-4F03-ABE4-6633D55703B1}" presName="firstComp" presStyleCnt="0"/>
      <dgm:spPr/>
      <dgm:t>
        <a:bodyPr/>
        <a:lstStyle/>
        <a:p>
          <a:endParaRPr lang="ru-RU"/>
        </a:p>
      </dgm:t>
    </dgm:pt>
    <dgm:pt modelId="{FCD40DD5-1B39-47E4-BB8F-CC0758B1C1DC}" type="pres">
      <dgm:prSet presAssocID="{9D4239EA-449B-4F03-ABE4-6633D55703B1}" presName="firstChild" presStyleLbl="bgAccFollowNode1" presStyleIdx="7" presStyleCnt="16" custScaleX="138290" custScaleY="37812" custLinFactNeighborX="-46242" custLinFactNeighborY="-44602"/>
      <dgm:spPr/>
      <dgm:t>
        <a:bodyPr/>
        <a:lstStyle/>
        <a:p>
          <a:endParaRPr lang="ru-RU"/>
        </a:p>
      </dgm:t>
    </dgm:pt>
    <dgm:pt modelId="{F10A6E2E-BAE0-49D2-8840-333D515F4C45}" type="pres">
      <dgm:prSet presAssocID="{9D4239EA-449B-4F03-ABE4-6633D55703B1}" presName="firstChildTx" presStyleLbl="bgAccFollowNode1" presStyleIdx="7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B7248F-B570-415D-B132-5572A74999ED}" type="pres">
      <dgm:prSet presAssocID="{B41C2185-87A0-46D3-865A-2F55ACC528B0}" presName="comp" presStyleCnt="0"/>
      <dgm:spPr/>
      <dgm:t>
        <a:bodyPr/>
        <a:lstStyle/>
        <a:p>
          <a:endParaRPr lang="ru-RU"/>
        </a:p>
      </dgm:t>
    </dgm:pt>
    <dgm:pt modelId="{FB7ACD28-A9B6-4AC0-A383-CAD996DDBA9C}" type="pres">
      <dgm:prSet presAssocID="{B41C2185-87A0-46D3-865A-2F55ACC528B0}" presName="child" presStyleLbl="bgAccFollowNode1" presStyleIdx="8" presStyleCnt="16" custScaleX="136114" custScaleY="32416" custLinFactNeighborX="-44913" custLinFactNeighborY="-36792"/>
      <dgm:spPr/>
      <dgm:t>
        <a:bodyPr/>
        <a:lstStyle/>
        <a:p>
          <a:endParaRPr lang="ru-RU"/>
        </a:p>
      </dgm:t>
    </dgm:pt>
    <dgm:pt modelId="{AF2F8D3A-3888-4FCB-B208-106DCD7FEF33}" type="pres">
      <dgm:prSet presAssocID="{B41C2185-87A0-46D3-865A-2F55ACC528B0}" presName="childTx" presStyleLbl="bgAccFollowNode1" presStyleIdx="8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653A7-2C33-4FE5-B0FC-BADC0BDE5832}" type="pres">
      <dgm:prSet presAssocID="{60DE480B-B5C9-44F9-91CB-B079C66621C7}" presName="comp" presStyleCnt="0"/>
      <dgm:spPr/>
      <dgm:t>
        <a:bodyPr/>
        <a:lstStyle/>
        <a:p>
          <a:endParaRPr lang="ru-RU"/>
        </a:p>
      </dgm:t>
    </dgm:pt>
    <dgm:pt modelId="{8358E228-FED6-4F44-B667-820D3DAF459F}" type="pres">
      <dgm:prSet presAssocID="{60DE480B-B5C9-44F9-91CB-B079C66621C7}" presName="child" presStyleLbl="bgAccFollowNode1" presStyleIdx="9" presStyleCnt="16" custScaleX="136114" custScaleY="40717" custLinFactNeighborX="-44913" custLinFactNeighborY="-31486"/>
      <dgm:spPr/>
      <dgm:t>
        <a:bodyPr/>
        <a:lstStyle/>
        <a:p>
          <a:endParaRPr lang="ru-RU"/>
        </a:p>
      </dgm:t>
    </dgm:pt>
    <dgm:pt modelId="{8BCCC12F-26A5-4D51-888A-601380F2554C}" type="pres">
      <dgm:prSet presAssocID="{60DE480B-B5C9-44F9-91CB-B079C66621C7}" presName="childTx" presStyleLbl="bgAccFollowNode1" presStyleIdx="9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4AACE-80CB-451D-87CA-A7880DC97DD2}" type="pres">
      <dgm:prSet presAssocID="{C7DC91C1-A467-47DD-95C9-7F9A4D0151E4}" presName="comp" presStyleCnt="0"/>
      <dgm:spPr/>
      <dgm:t>
        <a:bodyPr/>
        <a:lstStyle/>
        <a:p>
          <a:endParaRPr lang="ru-RU"/>
        </a:p>
      </dgm:t>
    </dgm:pt>
    <dgm:pt modelId="{61E3E11E-6E44-4591-94AA-0BE671C679C6}" type="pres">
      <dgm:prSet presAssocID="{C7DC91C1-A467-47DD-95C9-7F9A4D0151E4}" presName="child" presStyleLbl="bgAccFollowNode1" presStyleIdx="10" presStyleCnt="16" custScaleX="136114" custScaleY="46188" custLinFactNeighborX="-44913" custLinFactNeighborY="-27116"/>
      <dgm:spPr/>
      <dgm:t>
        <a:bodyPr/>
        <a:lstStyle/>
        <a:p>
          <a:endParaRPr lang="ru-RU"/>
        </a:p>
      </dgm:t>
    </dgm:pt>
    <dgm:pt modelId="{3A083427-5C09-41EC-88FC-3498F5E21A98}" type="pres">
      <dgm:prSet presAssocID="{C7DC91C1-A467-47DD-95C9-7F9A4D0151E4}" presName="childTx" presStyleLbl="bgAccFollowNode1" presStyleIdx="10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785DE5-07FB-47BE-83C7-A0F7169FEAC4}" type="pres">
      <dgm:prSet presAssocID="{EA1224E1-7710-416A-8D92-3CC5A25A7959}" presName="comp" presStyleCnt="0"/>
      <dgm:spPr/>
      <dgm:t>
        <a:bodyPr/>
        <a:lstStyle/>
        <a:p>
          <a:endParaRPr lang="ru-RU"/>
        </a:p>
      </dgm:t>
    </dgm:pt>
    <dgm:pt modelId="{889B5900-A52E-49F9-853A-5222F03FEA44}" type="pres">
      <dgm:prSet presAssocID="{EA1224E1-7710-416A-8D92-3CC5A25A7959}" presName="child" presStyleLbl="bgAccFollowNode1" presStyleIdx="11" presStyleCnt="16" custScaleX="136114" custScaleY="30925" custLinFactNeighborX="-44913" custLinFactNeighborY="-23206"/>
      <dgm:spPr/>
      <dgm:t>
        <a:bodyPr/>
        <a:lstStyle/>
        <a:p>
          <a:endParaRPr lang="ru-RU"/>
        </a:p>
      </dgm:t>
    </dgm:pt>
    <dgm:pt modelId="{1FB86DA9-9BBC-4B93-8D45-45F7B544EDF4}" type="pres">
      <dgm:prSet presAssocID="{EA1224E1-7710-416A-8D92-3CC5A25A7959}" presName="childTx" presStyleLbl="bgAccFollowNode1" presStyleIdx="11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66256-F770-494B-9A1F-DF1F19BF6CBE}" type="pres">
      <dgm:prSet presAssocID="{F771E748-BB81-4F83-A3E4-4AA612973E05}" presName="comp" presStyleCnt="0"/>
      <dgm:spPr/>
      <dgm:t>
        <a:bodyPr/>
        <a:lstStyle/>
        <a:p>
          <a:endParaRPr lang="ru-RU"/>
        </a:p>
      </dgm:t>
    </dgm:pt>
    <dgm:pt modelId="{3487BFB3-2FA7-4B17-9821-14924F9FF914}" type="pres">
      <dgm:prSet presAssocID="{F771E748-BB81-4F83-A3E4-4AA612973E05}" presName="child" presStyleLbl="bgAccFollowNode1" presStyleIdx="12" presStyleCnt="16" custScaleX="136114" custScaleY="36765" custLinFactNeighborX="-44913" custLinFactNeighborY="-19063"/>
      <dgm:spPr/>
      <dgm:t>
        <a:bodyPr/>
        <a:lstStyle/>
        <a:p>
          <a:endParaRPr lang="ru-RU"/>
        </a:p>
      </dgm:t>
    </dgm:pt>
    <dgm:pt modelId="{F7C9C44C-7346-40B8-BA5A-BF786FF7CCFF}" type="pres">
      <dgm:prSet presAssocID="{F771E748-BB81-4F83-A3E4-4AA612973E05}" presName="childTx" presStyleLbl="bgAccFollowNode1" presStyleIdx="12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AC557-75F7-47DC-B500-1C48F794E632}" type="pres">
      <dgm:prSet presAssocID="{783AE83D-05F2-4C2A-B53B-192F75453A5A}" presName="comp" presStyleCnt="0"/>
      <dgm:spPr/>
      <dgm:t>
        <a:bodyPr/>
        <a:lstStyle/>
        <a:p>
          <a:endParaRPr lang="ru-RU"/>
        </a:p>
      </dgm:t>
    </dgm:pt>
    <dgm:pt modelId="{E7BFB6EF-1FE3-4BD8-B910-48A9BFF2CBCE}" type="pres">
      <dgm:prSet presAssocID="{783AE83D-05F2-4C2A-B53B-192F75453A5A}" presName="child" presStyleLbl="bgAccFollowNode1" presStyleIdx="13" presStyleCnt="16" custScaleX="136114" custScaleY="21706" custLinFactNeighborX="-44913" custLinFactNeighborY="-15750"/>
      <dgm:spPr/>
      <dgm:t>
        <a:bodyPr/>
        <a:lstStyle/>
        <a:p>
          <a:endParaRPr lang="ru-RU"/>
        </a:p>
      </dgm:t>
    </dgm:pt>
    <dgm:pt modelId="{F6284FE6-8314-4692-9D29-715EF9D2C73B}" type="pres">
      <dgm:prSet presAssocID="{783AE83D-05F2-4C2A-B53B-192F75453A5A}" presName="childTx" presStyleLbl="bgAccFollowNode1" presStyleIdx="13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B0576-276E-4DE3-AA1A-0FC04176EF66}" type="pres">
      <dgm:prSet presAssocID="{08846AFF-A65E-4343-BBE8-0D8D90E83417}" presName="comp" presStyleCnt="0"/>
      <dgm:spPr/>
      <dgm:t>
        <a:bodyPr/>
        <a:lstStyle/>
        <a:p>
          <a:endParaRPr lang="ru-RU"/>
        </a:p>
      </dgm:t>
    </dgm:pt>
    <dgm:pt modelId="{081EC252-66A0-4D2F-9919-241995562C74}" type="pres">
      <dgm:prSet presAssocID="{08846AFF-A65E-4343-BBE8-0D8D90E83417}" presName="child" presStyleLbl="bgAccFollowNode1" presStyleIdx="14" presStyleCnt="16" custScaleX="136114" custScaleY="40717" custLinFactNeighborX="-44913" custLinFactNeighborY="-10347"/>
      <dgm:spPr/>
      <dgm:t>
        <a:bodyPr/>
        <a:lstStyle/>
        <a:p>
          <a:endParaRPr lang="ru-RU"/>
        </a:p>
      </dgm:t>
    </dgm:pt>
    <dgm:pt modelId="{AD18F52C-D10D-4E83-8309-D075B32702E3}" type="pres">
      <dgm:prSet presAssocID="{08846AFF-A65E-4343-BBE8-0D8D90E83417}" presName="childTx" presStyleLbl="bgAccFollowNode1" presStyleIdx="14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1F80B-B4F7-4DBA-8F27-DEC56A675434}" type="pres">
      <dgm:prSet presAssocID="{DF08CBBB-C118-45DC-9F5C-5DEDB2E226E7}" presName="comp" presStyleCnt="0"/>
      <dgm:spPr/>
      <dgm:t>
        <a:bodyPr/>
        <a:lstStyle/>
        <a:p>
          <a:endParaRPr lang="ru-RU"/>
        </a:p>
      </dgm:t>
    </dgm:pt>
    <dgm:pt modelId="{0ABF2AD7-D9C4-42BF-BFFA-F923D54FE25D}" type="pres">
      <dgm:prSet presAssocID="{DF08CBBB-C118-45DC-9F5C-5DEDB2E226E7}" presName="child" presStyleLbl="bgAccFollowNode1" presStyleIdx="15" presStyleCnt="16" custScaleX="136114" custScaleY="48148" custLinFactNeighborX="-44913" custLinFactNeighborY="-5976"/>
      <dgm:spPr/>
      <dgm:t>
        <a:bodyPr/>
        <a:lstStyle/>
        <a:p>
          <a:endParaRPr lang="ru-RU"/>
        </a:p>
      </dgm:t>
    </dgm:pt>
    <dgm:pt modelId="{8A6E8A54-9295-4C96-8DD5-B730E4A5EE5C}" type="pres">
      <dgm:prSet presAssocID="{DF08CBBB-C118-45DC-9F5C-5DEDB2E226E7}" presName="childTx" presStyleLbl="bgAccFollowNode1" presStyleIdx="15" presStyleCnt="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D6071-9E3E-4557-97A2-FF5AF07BA902}" type="pres">
      <dgm:prSet presAssocID="{9D4239EA-449B-4F03-ABE4-6633D55703B1}" presName="negSpace" presStyleCnt="0"/>
      <dgm:spPr/>
      <dgm:t>
        <a:bodyPr/>
        <a:lstStyle/>
        <a:p>
          <a:endParaRPr lang="ru-RU"/>
        </a:p>
      </dgm:t>
    </dgm:pt>
    <dgm:pt modelId="{BFAA4BA0-F192-42BC-97D4-5E62BA324D47}" type="pres">
      <dgm:prSet presAssocID="{9D4239EA-449B-4F03-ABE4-6633D55703B1}" presName="circle" presStyleLbl="node1" presStyleIdx="1" presStyleCnt="2" custScaleX="102800" custScaleY="103366" custLinFactNeighborX="-70378" custLinFactNeighborY="-7439"/>
      <dgm:spPr/>
      <dgm:t>
        <a:bodyPr/>
        <a:lstStyle/>
        <a:p>
          <a:endParaRPr lang="ru-RU"/>
        </a:p>
      </dgm:t>
    </dgm:pt>
  </dgm:ptLst>
  <dgm:cxnLst>
    <dgm:cxn modelId="{4C5AE95E-EF73-4B72-AFE7-71D6B2F7C8B2}" srcId="{541AAB09-B445-41C1-ADFA-04BD18BC8FEC}" destId="{71877FD8-EA12-470C-A244-BF170AE8E3FF}" srcOrd="2" destOrd="0" parTransId="{96FC8D8D-415A-4B2E-9140-A7DABEAE36E6}" sibTransId="{F73AFF98-03DB-4FC0-A0B1-AC8658992C6B}"/>
    <dgm:cxn modelId="{C79BCFAF-0F80-45BC-AAF1-71FB5D429755}" type="presOf" srcId="{E4C4DC2B-00E0-48C8-89E5-6C0C69E3012F}" destId="{BA1050DE-16B3-4D4B-9196-FCF18F26B6AE}" srcOrd="1" destOrd="0" presId="urn:microsoft.com/office/officeart/2005/8/layout/hList9"/>
    <dgm:cxn modelId="{9A40B73E-B507-476D-A879-B179C14A499D}" srcId="{541AAB09-B445-41C1-ADFA-04BD18BC8FEC}" destId="{477B3F2C-13F7-41D1-90DA-1EB82ED1B2AB}" srcOrd="1" destOrd="0" parTransId="{0159740B-FC2D-4368-8AD9-9A7B5D6EC033}" sibTransId="{4A6B4EA2-E694-4131-9A7A-FC05D736C17E}"/>
    <dgm:cxn modelId="{0D66D953-370C-4385-970E-E0EEFB10EE94}" type="presOf" srcId="{08846AFF-A65E-4343-BBE8-0D8D90E83417}" destId="{AD18F52C-D10D-4E83-8309-D075B32702E3}" srcOrd="1" destOrd="0" presId="urn:microsoft.com/office/officeart/2005/8/layout/hList9"/>
    <dgm:cxn modelId="{C61C015F-B707-4843-A26C-8F88EB64468E}" srcId="{541AAB09-B445-41C1-ADFA-04BD18BC8FEC}" destId="{E4C4DC2B-00E0-48C8-89E5-6C0C69E3012F}" srcOrd="5" destOrd="0" parTransId="{FF033024-481D-4532-A702-7E289737F9B8}" sibTransId="{4C2AC909-00F7-4D53-BDDB-8027C0EABC97}"/>
    <dgm:cxn modelId="{38E245B3-7D59-43BB-94C6-A76ED8D21F67}" type="presOf" srcId="{DF08CBBB-C118-45DC-9F5C-5DEDB2E226E7}" destId="{0ABF2AD7-D9C4-42BF-BFFA-F923D54FE25D}" srcOrd="0" destOrd="0" presId="urn:microsoft.com/office/officeart/2005/8/layout/hList9"/>
    <dgm:cxn modelId="{C9012CE2-539D-4411-82F1-A620BBAA85A6}" type="presOf" srcId="{F771E748-BB81-4F83-A3E4-4AA612973E05}" destId="{3487BFB3-2FA7-4B17-9821-14924F9FF914}" srcOrd="0" destOrd="0" presId="urn:microsoft.com/office/officeart/2005/8/layout/hList9"/>
    <dgm:cxn modelId="{78DEC63F-8521-48A6-AC90-BE6CFBD2C50C}" srcId="{9D4239EA-449B-4F03-ABE4-6633D55703B1}" destId="{08846AFF-A65E-4343-BBE8-0D8D90E83417}" srcOrd="7" destOrd="0" parTransId="{8BB013A7-084A-449C-891A-6302ED00D293}" sibTransId="{58207ADF-74F9-451C-8CA0-9254AAE33BD7}"/>
    <dgm:cxn modelId="{15435239-ADCC-48DA-8C6C-60C17E353423}" type="presOf" srcId="{EA1224E1-7710-416A-8D92-3CC5A25A7959}" destId="{889B5900-A52E-49F9-853A-5222F03FEA44}" srcOrd="0" destOrd="0" presId="urn:microsoft.com/office/officeart/2005/8/layout/hList9"/>
    <dgm:cxn modelId="{B30C7D48-A645-4D80-B1BD-0A693734BD0F}" srcId="{9D4239EA-449B-4F03-ABE4-6633D55703B1}" destId="{EA1224E1-7710-416A-8D92-3CC5A25A7959}" srcOrd="4" destOrd="0" parTransId="{0C8853E4-EF51-429D-A457-C1F102D725A7}" sibTransId="{96088400-0436-4E77-BB11-9286A301F564}"/>
    <dgm:cxn modelId="{0EF73D49-A665-4C3A-8D49-AB2988FD6290}" type="presOf" srcId="{477B3F2C-13F7-41D1-90DA-1EB82ED1B2AB}" destId="{2B0D8FCD-8503-436B-9DD1-7564013838E4}" srcOrd="1" destOrd="0" presId="urn:microsoft.com/office/officeart/2005/8/layout/hList9"/>
    <dgm:cxn modelId="{626B3B5D-2762-4BF0-A39E-B6F34003FF01}" srcId="{541AAB09-B445-41C1-ADFA-04BD18BC8FEC}" destId="{D9B193D2-1F0D-4D00-BFBB-F7195090A835}" srcOrd="3" destOrd="0" parTransId="{157F921D-55B8-47FB-ACD0-B4019BCEBC75}" sibTransId="{CDF7969D-4E1C-444D-9956-2B1A2C4A8C14}"/>
    <dgm:cxn modelId="{4439FD92-9E42-40A1-806D-D823A48358DF}" type="presOf" srcId="{08846AFF-A65E-4343-BBE8-0D8D90E83417}" destId="{081EC252-66A0-4D2F-9919-241995562C74}" srcOrd="0" destOrd="0" presId="urn:microsoft.com/office/officeart/2005/8/layout/hList9"/>
    <dgm:cxn modelId="{90C41EC3-88A5-4096-8C78-0CBE5B35B767}" type="presOf" srcId="{C7DC91C1-A467-47DD-95C9-7F9A4D0151E4}" destId="{3A083427-5C09-41EC-88FC-3498F5E21A98}" srcOrd="1" destOrd="0" presId="urn:microsoft.com/office/officeart/2005/8/layout/hList9"/>
    <dgm:cxn modelId="{3B9A260C-B91C-4125-A292-0B2EA920441F}" type="presOf" srcId="{E4C4DC2B-00E0-48C8-89E5-6C0C69E3012F}" destId="{921F2922-74FB-4535-A869-B5DA6EAD3DCE}" srcOrd="0" destOrd="0" presId="urn:microsoft.com/office/officeart/2005/8/layout/hList9"/>
    <dgm:cxn modelId="{BC984C39-A14A-4BAE-BB7D-3F508CBF71F5}" type="presOf" srcId="{71877FD8-EA12-470C-A244-BF170AE8E3FF}" destId="{C15A06AA-9DBC-48D8-BBDE-96ADA040D8DC}" srcOrd="0" destOrd="0" presId="urn:microsoft.com/office/officeart/2005/8/layout/hList9"/>
    <dgm:cxn modelId="{38E2F2E9-D6E9-4916-A9D8-FF6743E64E49}" srcId="{29C11BA9-97AB-409D-8160-5C454CC6FBC1}" destId="{541AAB09-B445-41C1-ADFA-04BD18BC8FEC}" srcOrd="0" destOrd="0" parTransId="{6288D412-C667-4E39-8159-F9A6108BDBD9}" sibTransId="{56D5A6BB-999A-4E6C-AF75-80AF5F72F20F}"/>
    <dgm:cxn modelId="{6A3754C8-FA7E-4897-BF78-9182FEA65C71}" type="presOf" srcId="{477B3F2C-13F7-41D1-90DA-1EB82ED1B2AB}" destId="{1672669E-EBB9-4615-B71B-37E64319FFFE}" srcOrd="0" destOrd="0" presId="urn:microsoft.com/office/officeart/2005/8/layout/hList9"/>
    <dgm:cxn modelId="{7E732613-3F9D-42CD-861B-270A1C7C6DAE}" srcId="{9D4239EA-449B-4F03-ABE4-6633D55703B1}" destId="{60DE480B-B5C9-44F9-91CB-B079C66621C7}" srcOrd="2" destOrd="0" parTransId="{B642EDCC-CC75-4900-94C2-8E477959E68C}" sibTransId="{986355C8-CA67-4D03-B7CB-FDA72F57BCD4}"/>
    <dgm:cxn modelId="{DEB516A3-E5B5-48E4-BB5A-335F4569CAC6}" type="presOf" srcId="{D08247E9-4C10-4F5B-A3E8-35DABFFAC4E3}" destId="{B1D37B71-EAE4-4A46-AD4A-7A2E8952410B}" srcOrd="1" destOrd="0" presId="urn:microsoft.com/office/officeart/2005/8/layout/hList9"/>
    <dgm:cxn modelId="{C7834648-86E3-4615-ACCF-5260F5FCC4CA}" type="presOf" srcId="{6B25BCC8-7F66-4229-A4BA-A82B4A6F0FFB}" destId="{41AFBC94-70E2-4960-9A87-0FE3CB6E1C87}" srcOrd="0" destOrd="0" presId="urn:microsoft.com/office/officeart/2005/8/layout/hList9"/>
    <dgm:cxn modelId="{D7D1CF7B-EA08-4901-B498-28213968A9AB}" srcId="{9D4239EA-449B-4F03-ABE4-6633D55703B1}" destId="{C7DC91C1-A467-47DD-95C9-7F9A4D0151E4}" srcOrd="3" destOrd="0" parTransId="{3A83E4B6-8C5C-4185-8D34-AB6846289D0A}" sibTransId="{AEB53D0C-1A75-4DDE-ACF0-083DD9A02FE2}"/>
    <dgm:cxn modelId="{527CA0E8-D8DA-47B6-A56D-1D41BE14A9F0}" srcId="{9D4239EA-449B-4F03-ABE4-6633D55703B1}" destId="{B41C2185-87A0-46D3-865A-2F55ACC528B0}" srcOrd="1" destOrd="0" parTransId="{3F37B611-5F3B-439D-A827-53323CC1B776}" sibTransId="{76F069DD-0BA4-4FCC-9227-18366D0395A9}"/>
    <dgm:cxn modelId="{EB31CDEA-3178-47BC-B0C4-4B16A50F1C02}" type="presOf" srcId="{60DE480B-B5C9-44F9-91CB-B079C66621C7}" destId="{8BCCC12F-26A5-4D51-888A-601380F2554C}" srcOrd="1" destOrd="0" presId="urn:microsoft.com/office/officeart/2005/8/layout/hList9"/>
    <dgm:cxn modelId="{C063AFBA-D382-4E4F-AD89-934211019814}" srcId="{29C11BA9-97AB-409D-8160-5C454CC6FBC1}" destId="{9D4239EA-449B-4F03-ABE4-6633D55703B1}" srcOrd="1" destOrd="0" parTransId="{A8195E66-686D-4221-8540-5FE3D38512B5}" sibTransId="{67D35753-66D9-498E-B992-0A8EAC488174}"/>
    <dgm:cxn modelId="{D672A75E-7EEA-4F29-8C39-6D5045201FAD}" type="presOf" srcId="{E8CEA549-8FA9-44F1-A039-D7A985BA9710}" destId="{F10A6E2E-BAE0-49D2-8840-333D515F4C45}" srcOrd="1" destOrd="0" presId="urn:microsoft.com/office/officeart/2005/8/layout/hList9"/>
    <dgm:cxn modelId="{234F0E45-B8C5-4CF5-B573-A5803BB5271F}" type="presOf" srcId="{D08247E9-4C10-4F5B-A3E8-35DABFFAC4E3}" destId="{64BB6ABB-ABA1-47B0-BDB4-F27C5BFEC077}" srcOrd="0" destOrd="0" presId="urn:microsoft.com/office/officeart/2005/8/layout/hList9"/>
    <dgm:cxn modelId="{F1EEBFE2-E660-4E67-8ED4-3925CB1647DA}" type="presOf" srcId="{F771E748-BB81-4F83-A3E4-4AA612973E05}" destId="{F7C9C44C-7346-40B8-BA5A-BF786FF7CCFF}" srcOrd="1" destOrd="0" presId="urn:microsoft.com/office/officeart/2005/8/layout/hList9"/>
    <dgm:cxn modelId="{F65D0400-5482-4F19-8F38-6C9A6C012EA5}" type="presOf" srcId="{541AAB09-B445-41C1-ADFA-04BD18BC8FEC}" destId="{91D4FBCF-9926-46D5-91C5-C5569342DAC9}" srcOrd="0" destOrd="0" presId="urn:microsoft.com/office/officeart/2005/8/layout/hList9"/>
    <dgm:cxn modelId="{31A4517B-136E-4F41-AA20-C68C01D29DDC}" type="presOf" srcId="{71877FD8-EA12-470C-A244-BF170AE8E3FF}" destId="{7E9E3CD2-828B-4907-8067-57CBA69D4D39}" srcOrd="1" destOrd="0" presId="urn:microsoft.com/office/officeart/2005/8/layout/hList9"/>
    <dgm:cxn modelId="{F16396EC-E3E5-4ADD-9A3A-D09228D8806E}" srcId="{9D4239EA-449B-4F03-ABE4-6633D55703B1}" destId="{E8CEA549-8FA9-44F1-A039-D7A985BA9710}" srcOrd="0" destOrd="0" parTransId="{2FF26B37-1797-4AE0-9C74-E53D1B3FE4DC}" sibTransId="{65735EAD-F0D7-4429-AD0F-3CAF5C18F761}"/>
    <dgm:cxn modelId="{44FEA0E1-E368-46F3-ACD7-4961F0FD437D}" srcId="{9D4239EA-449B-4F03-ABE4-6633D55703B1}" destId="{F771E748-BB81-4F83-A3E4-4AA612973E05}" srcOrd="5" destOrd="0" parTransId="{AC5963B4-64A4-4FC0-AA4E-6D5D7877C74D}" sibTransId="{6D0097E7-8A5F-4394-83A6-3820F4FAD75B}"/>
    <dgm:cxn modelId="{829B0A2F-A23A-483F-A2BC-1A76C417E1A7}" srcId="{9D4239EA-449B-4F03-ABE4-6633D55703B1}" destId="{DF08CBBB-C118-45DC-9F5C-5DEDB2E226E7}" srcOrd="8" destOrd="0" parTransId="{C085E4BE-50A9-4F6E-A2CB-682CA37008FB}" sibTransId="{B0015378-01DE-4E03-B5FD-5AB998658E2B}"/>
    <dgm:cxn modelId="{48E9FC63-3CF4-459D-ADCC-5B7E225CEBBA}" type="presOf" srcId="{9D4239EA-449B-4F03-ABE4-6633D55703B1}" destId="{BFAA4BA0-F192-42BC-97D4-5E62BA324D47}" srcOrd="0" destOrd="0" presId="urn:microsoft.com/office/officeart/2005/8/layout/hList9"/>
    <dgm:cxn modelId="{A1F1E429-46AB-410A-B0C3-45F2CDFAD717}" srcId="{9D4239EA-449B-4F03-ABE4-6633D55703B1}" destId="{783AE83D-05F2-4C2A-B53B-192F75453A5A}" srcOrd="6" destOrd="0" parTransId="{CFC19FB9-F942-4623-B9FF-98902BFA98BB}" sibTransId="{0917FAD2-DBA3-4C2D-97F1-A5F291BA7FB4}"/>
    <dgm:cxn modelId="{54BC36CC-E2C9-4E63-9EE2-04EABD104048}" type="presOf" srcId="{C7DC91C1-A467-47DD-95C9-7F9A4D0151E4}" destId="{61E3E11E-6E44-4591-94AA-0BE671C679C6}" srcOrd="0" destOrd="0" presId="urn:microsoft.com/office/officeart/2005/8/layout/hList9"/>
    <dgm:cxn modelId="{8D45DC13-706C-44C0-A572-9A67FD087A89}" type="presOf" srcId="{7695378D-ADC6-49E4-9765-B9526AE2CF61}" destId="{C6C6AE6B-DB06-4181-BB64-E61A4A2620B7}" srcOrd="0" destOrd="0" presId="urn:microsoft.com/office/officeart/2005/8/layout/hList9"/>
    <dgm:cxn modelId="{EE557C0C-E89E-4122-B632-93A2AF58DFDA}" srcId="{541AAB09-B445-41C1-ADFA-04BD18BC8FEC}" destId="{D08247E9-4C10-4F5B-A3E8-35DABFFAC4E3}" srcOrd="0" destOrd="0" parTransId="{EE45024D-40C6-486B-8DA8-965429BFCE09}" sibTransId="{5B65D973-2581-4057-956A-0ABD2BDC81F3}"/>
    <dgm:cxn modelId="{8CA756A6-D817-436B-9FFF-28D50F4A97BA}" type="presOf" srcId="{60DE480B-B5C9-44F9-91CB-B079C66621C7}" destId="{8358E228-FED6-4F44-B667-820D3DAF459F}" srcOrd="0" destOrd="0" presId="urn:microsoft.com/office/officeart/2005/8/layout/hList9"/>
    <dgm:cxn modelId="{6BF0D50C-3330-44BF-A9CD-5D7875EDDFD9}" type="presOf" srcId="{EA1224E1-7710-416A-8D92-3CC5A25A7959}" destId="{1FB86DA9-9BBC-4B93-8D45-45F7B544EDF4}" srcOrd="1" destOrd="0" presId="urn:microsoft.com/office/officeart/2005/8/layout/hList9"/>
    <dgm:cxn modelId="{09090E57-19E3-4533-9929-BB1F13659A7D}" type="presOf" srcId="{B41C2185-87A0-46D3-865A-2F55ACC528B0}" destId="{FB7ACD28-A9B6-4AC0-A383-CAD996DDBA9C}" srcOrd="0" destOrd="0" presId="urn:microsoft.com/office/officeart/2005/8/layout/hList9"/>
    <dgm:cxn modelId="{E3BF0F9A-ABE8-4D4D-9B70-DD1B46632137}" type="presOf" srcId="{783AE83D-05F2-4C2A-B53B-192F75453A5A}" destId="{F6284FE6-8314-4692-9D29-715EF9D2C73B}" srcOrd="1" destOrd="0" presId="urn:microsoft.com/office/officeart/2005/8/layout/hList9"/>
    <dgm:cxn modelId="{B21202FD-B650-47F2-B5FC-EDC1D93D15C5}" type="presOf" srcId="{6B25BCC8-7F66-4229-A4BA-A82B4A6F0FFB}" destId="{C73C9843-78D0-46A6-B404-0F0B4D07900E}" srcOrd="1" destOrd="0" presId="urn:microsoft.com/office/officeart/2005/8/layout/hList9"/>
    <dgm:cxn modelId="{AFB3B8A1-F6D5-4016-BC9C-6022247D8427}" type="presOf" srcId="{E8CEA549-8FA9-44F1-A039-D7A985BA9710}" destId="{FCD40DD5-1B39-47E4-BB8F-CC0758B1C1DC}" srcOrd="0" destOrd="0" presId="urn:microsoft.com/office/officeart/2005/8/layout/hList9"/>
    <dgm:cxn modelId="{2E9492FE-F3C8-4CE0-B782-79E5155D19C7}" type="presOf" srcId="{7695378D-ADC6-49E4-9765-B9526AE2CF61}" destId="{D15D4D2B-0B72-4B57-8AF0-39711DECB554}" srcOrd="1" destOrd="0" presId="urn:microsoft.com/office/officeart/2005/8/layout/hList9"/>
    <dgm:cxn modelId="{176ABC8F-AED8-451F-B764-0EC837B89CE9}" srcId="{541AAB09-B445-41C1-ADFA-04BD18BC8FEC}" destId="{6B25BCC8-7F66-4229-A4BA-A82B4A6F0FFB}" srcOrd="4" destOrd="0" parTransId="{F5CFA1AF-F6C4-4653-84CD-55F43B7FD89B}" sibTransId="{476291CB-262B-4A39-B404-2804F318AAD2}"/>
    <dgm:cxn modelId="{103DF38F-7056-4F3B-94FB-D284E9427267}" type="presOf" srcId="{D9B193D2-1F0D-4D00-BFBB-F7195090A835}" destId="{21363929-DB90-4C2C-A5C7-009F5E2C2F4C}" srcOrd="0" destOrd="0" presId="urn:microsoft.com/office/officeart/2005/8/layout/hList9"/>
    <dgm:cxn modelId="{14D57A01-DEB0-4B78-B7CE-AF7B881BF65D}" type="presOf" srcId="{783AE83D-05F2-4C2A-B53B-192F75453A5A}" destId="{E7BFB6EF-1FE3-4BD8-B910-48A9BFF2CBCE}" srcOrd="0" destOrd="0" presId="urn:microsoft.com/office/officeart/2005/8/layout/hList9"/>
    <dgm:cxn modelId="{363F8AAC-6580-4EB5-97BF-87BB4FAE1382}" type="presOf" srcId="{29C11BA9-97AB-409D-8160-5C454CC6FBC1}" destId="{3C755475-7693-4141-8C75-E90D8AF4A602}" srcOrd="0" destOrd="0" presId="urn:microsoft.com/office/officeart/2005/8/layout/hList9"/>
    <dgm:cxn modelId="{988C5352-D231-4F45-87E5-1A0DF3617F4F}" type="presOf" srcId="{D9B193D2-1F0D-4D00-BFBB-F7195090A835}" destId="{11930303-31DD-4A3D-8697-C96E6E94E253}" srcOrd="1" destOrd="0" presId="urn:microsoft.com/office/officeart/2005/8/layout/hList9"/>
    <dgm:cxn modelId="{B3743497-DDB7-4534-9B16-CBA706566F6C}" srcId="{541AAB09-B445-41C1-ADFA-04BD18BC8FEC}" destId="{7695378D-ADC6-49E4-9765-B9526AE2CF61}" srcOrd="6" destOrd="0" parTransId="{CE3B360D-081E-4114-82D8-44B23B27636F}" sibTransId="{5B60BB3D-D063-4BBA-A498-85DEC4743885}"/>
    <dgm:cxn modelId="{E5AB7B99-4FC4-4CD6-BE01-A636AEA8ADA4}" type="presOf" srcId="{DF08CBBB-C118-45DC-9F5C-5DEDB2E226E7}" destId="{8A6E8A54-9295-4C96-8DD5-B730E4A5EE5C}" srcOrd="1" destOrd="0" presId="urn:microsoft.com/office/officeart/2005/8/layout/hList9"/>
    <dgm:cxn modelId="{55E4938F-B300-4053-B830-9766B0BF78D4}" type="presOf" srcId="{B41C2185-87A0-46D3-865A-2F55ACC528B0}" destId="{AF2F8D3A-3888-4FCB-B208-106DCD7FEF33}" srcOrd="1" destOrd="0" presId="urn:microsoft.com/office/officeart/2005/8/layout/hList9"/>
    <dgm:cxn modelId="{10A7FA9C-AB94-450E-BD59-44E7872D050C}" type="presParOf" srcId="{3C755475-7693-4141-8C75-E90D8AF4A602}" destId="{1AAD22FC-2194-4DF8-9EC1-16EA0830CCF5}" srcOrd="0" destOrd="0" presId="urn:microsoft.com/office/officeart/2005/8/layout/hList9"/>
    <dgm:cxn modelId="{EE862213-2385-4D56-9349-B34D63D8E9DD}" type="presParOf" srcId="{3C755475-7693-4141-8C75-E90D8AF4A602}" destId="{ABDE769D-B09A-418D-BA86-0F64EA73852A}" srcOrd="1" destOrd="0" presId="urn:microsoft.com/office/officeart/2005/8/layout/hList9"/>
    <dgm:cxn modelId="{C09F86D4-D469-43AF-A3B4-74FDB549F08A}" type="presParOf" srcId="{ABDE769D-B09A-418D-BA86-0F64EA73852A}" destId="{7D1C6645-700B-40D8-B6DB-4E839B742A42}" srcOrd="0" destOrd="0" presId="urn:microsoft.com/office/officeart/2005/8/layout/hList9"/>
    <dgm:cxn modelId="{491D4A65-28FD-4B00-A150-A775C7F83A66}" type="presParOf" srcId="{ABDE769D-B09A-418D-BA86-0F64EA73852A}" destId="{8DF8BD0D-3B20-486F-9907-B9FB2AB4A719}" srcOrd="1" destOrd="0" presId="urn:microsoft.com/office/officeart/2005/8/layout/hList9"/>
    <dgm:cxn modelId="{D91AC2DA-064D-47E4-9E30-8A58D0FF9FDE}" type="presParOf" srcId="{8DF8BD0D-3B20-486F-9907-B9FB2AB4A719}" destId="{64BB6ABB-ABA1-47B0-BDB4-F27C5BFEC077}" srcOrd="0" destOrd="0" presId="urn:microsoft.com/office/officeart/2005/8/layout/hList9"/>
    <dgm:cxn modelId="{4962E8BD-4924-4184-8E69-02D6949FF7BC}" type="presParOf" srcId="{8DF8BD0D-3B20-486F-9907-B9FB2AB4A719}" destId="{B1D37B71-EAE4-4A46-AD4A-7A2E8952410B}" srcOrd="1" destOrd="0" presId="urn:microsoft.com/office/officeart/2005/8/layout/hList9"/>
    <dgm:cxn modelId="{A9259A1B-ECBA-4603-9136-9B053A9B63C9}" type="presParOf" srcId="{ABDE769D-B09A-418D-BA86-0F64EA73852A}" destId="{374B93AD-2E37-4BFA-B8FA-F628706F1CA9}" srcOrd="2" destOrd="0" presId="urn:microsoft.com/office/officeart/2005/8/layout/hList9"/>
    <dgm:cxn modelId="{56D0C7AF-ED09-468E-A662-D816A31DB7AC}" type="presParOf" srcId="{374B93AD-2E37-4BFA-B8FA-F628706F1CA9}" destId="{1672669E-EBB9-4615-B71B-37E64319FFFE}" srcOrd="0" destOrd="0" presId="urn:microsoft.com/office/officeart/2005/8/layout/hList9"/>
    <dgm:cxn modelId="{38C27C98-7D6D-456A-8A06-AB203ABFD935}" type="presParOf" srcId="{374B93AD-2E37-4BFA-B8FA-F628706F1CA9}" destId="{2B0D8FCD-8503-436B-9DD1-7564013838E4}" srcOrd="1" destOrd="0" presId="urn:microsoft.com/office/officeart/2005/8/layout/hList9"/>
    <dgm:cxn modelId="{3EE9B80B-9E3A-4A6E-A18C-31C60DDBC949}" type="presParOf" srcId="{ABDE769D-B09A-418D-BA86-0F64EA73852A}" destId="{09938CCD-E2A7-4465-B426-63F362932A6A}" srcOrd="3" destOrd="0" presId="urn:microsoft.com/office/officeart/2005/8/layout/hList9"/>
    <dgm:cxn modelId="{97A7BFE2-7FF5-4E82-A733-51D090F2A7DB}" type="presParOf" srcId="{09938CCD-E2A7-4465-B426-63F362932A6A}" destId="{C15A06AA-9DBC-48D8-BBDE-96ADA040D8DC}" srcOrd="0" destOrd="0" presId="urn:microsoft.com/office/officeart/2005/8/layout/hList9"/>
    <dgm:cxn modelId="{886969DA-B290-4D57-A50C-E2A8D85B5BB0}" type="presParOf" srcId="{09938CCD-E2A7-4465-B426-63F362932A6A}" destId="{7E9E3CD2-828B-4907-8067-57CBA69D4D39}" srcOrd="1" destOrd="0" presId="urn:microsoft.com/office/officeart/2005/8/layout/hList9"/>
    <dgm:cxn modelId="{3F24B069-A4C6-412D-A7D7-9CC478B299CB}" type="presParOf" srcId="{ABDE769D-B09A-418D-BA86-0F64EA73852A}" destId="{5D2E359C-E67A-4AEE-B318-98BFA5A59360}" srcOrd="4" destOrd="0" presId="urn:microsoft.com/office/officeart/2005/8/layout/hList9"/>
    <dgm:cxn modelId="{634B6E68-CFD7-4A66-95B6-6C3FFEF71BF7}" type="presParOf" srcId="{5D2E359C-E67A-4AEE-B318-98BFA5A59360}" destId="{21363929-DB90-4C2C-A5C7-009F5E2C2F4C}" srcOrd="0" destOrd="0" presId="urn:microsoft.com/office/officeart/2005/8/layout/hList9"/>
    <dgm:cxn modelId="{740756EA-C284-4D2B-8715-D020E8524B9B}" type="presParOf" srcId="{5D2E359C-E67A-4AEE-B318-98BFA5A59360}" destId="{11930303-31DD-4A3D-8697-C96E6E94E253}" srcOrd="1" destOrd="0" presId="urn:microsoft.com/office/officeart/2005/8/layout/hList9"/>
    <dgm:cxn modelId="{DEF48BD0-3544-4AD9-A9AC-743559274B72}" type="presParOf" srcId="{ABDE769D-B09A-418D-BA86-0F64EA73852A}" destId="{18D9E645-C04C-40A8-981D-B9762B566954}" srcOrd="5" destOrd="0" presId="urn:microsoft.com/office/officeart/2005/8/layout/hList9"/>
    <dgm:cxn modelId="{B43FA986-914B-4D07-A722-C981D02BA597}" type="presParOf" srcId="{18D9E645-C04C-40A8-981D-B9762B566954}" destId="{41AFBC94-70E2-4960-9A87-0FE3CB6E1C87}" srcOrd="0" destOrd="0" presId="urn:microsoft.com/office/officeart/2005/8/layout/hList9"/>
    <dgm:cxn modelId="{F36271AF-D335-404C-A902-BAB744B80A00}" type="presParOf" srcId="{18D9E645-C04C-40A8-981D-B9762B566954}" destId="{C73C9843-78D0-46A6-B404-0F0B4D07900E}" srcOrd="1" destOrd="0" presId="urn:microsoft.com/office/officeart/2005/8/layout/hList9"/>
    <dgm:cxn modelId="{3156E0F8-A50A-4E87-9131-8A2C9EFDD57E}" type="presParOf" srcId="{ABDE769D-B09A-418D-BA86-0F64EA73852A}" destId="{E2A8E7EF-A428-4D12-9956-26FB5DCF9D1E}" srcOrd="6" destOrd="0" presId="urn:microsoft.com/office/officeart/2005/8/layout/hList9"/>
    <dgm:cxn modelId="{D56A7E80-81AC-4D0F-B94C-2CC9A6ECFEB3}" type="presParOf" srcId="{E2A8E7EF-A428-4D12-9956-26FB5DCF9D1E}" destId="{921F2922-74FB-4535-A869-B5DA6EAD3DCE}" srcOrd="0" destOrd="0" presId="urn:microsoft.com/office/officeart/2005/8/layout/hList9"/>
    <dgm:cxn modelId="{1DF4AEAD-9642-4FF5-8ED1-BE0B6C8CD24F}" type="presParOf" srcId="{E2A8E7EF-A428-4D12-9956-26FB5DCF9D1E}" destId="{BA1050DE-16B3-4D4B-9196-FCF18F26B6AE}" srcOrd="1" destOrd="0" presId="urn:microsoft.com/office/officeart/2005/8/layout/hList9"/>
    <dgm:cxn modelId="{C1097A27-825D-4FA0-B102-5FF08F08D46F}" type="presParOf" srcId="{ABDE769D-B09A-418D-BA86-0F64EA73852A}" destId="{77E82BFA-6F8F-4CF6-A6E0-18F1D1E35D52}" srcOrd="7" destOrd="0" presId="urn:microsoft.com/office/officeart/2005/8/layout/hList9"/>
    <dgm:cxn modelId="{E8F0BC7C-850E-4E15-95FC-055FD798AE9B}" type="presParOf" srcId="{77E82BFA-6F8F-4CF6-A6E0-18F1D1E35D52}" destId="{C6C6AE6B-DB06-4181-BB64-E61A4A2620B7}" srcOrd="0" destOrd="0" presId="urn:microsoft.com/office/officeart/2005/8/layout/hList9"/>
    <dgm:cxn modelId="{9C76C654-039B-4BA1-8DF9-3749D26AB9BC}" type="presParOf" srcId="{77E82BFA-6F8F-4CF6-A6E0-18F1D1E35D52}" destId="{D15D4D2B-0B72-4B57-8AF0-39711DECB554}" srcOrd="1" destOrd="0" presId="urn:microsoft.com/office/officeart/2005/8/layout/hList9"/>
    <dgm:cxn modelId="{12BA93D0-22FB-4F17-9831-9CD3385939AD}" type="presParOf" srcId="{3C755475-7693-4141-8C75-E90D8AF4A602}" destId="{729655EB-3571-475A-BD2C-1E7E6CE56E9B}" srcOrd="2" destOrd="0" presId="urn:microsoft.com/office/officeart/2005/8/layout/hList9"/>
    <dgm:cxn modelId="{4304BE3B-FD33-4E6B-8C2A-2A2898D5927D}" type="presParOf" srcId="{3C755475-7693-4141-8C75-E90D8AF4A602}" destId="{91D4FBCF-9926-46D5-91C5-C5569342DAC9}" srcOrd="3" destOrd="0" presId="urn:microsoft.com/office/officeart/2005/8/layout/hList9"/>
    <dgm:cxn modelId="{8A19422E-BF44-4CA3-B768-E1F95F5ECC4C}" type="presParOf" srcId="{3C755475-7693-4141-8C75-E90D8AF4A602}" destId="{54C0F016-64BD-4000-9D94-1B71EB97C1FD}" srcOrd="4" destOrd="0" presId="urn:microsoft.com/office/officeart/2005/8/layout/hList9"/>
    <dgm:cxn modelId="{1578E310-8B80-42C7-8959-1B957515B179}" type="presParOf" srcId="{3C755475-7693-4141-8C75-E90D8AF4A602}" destId="{BB9E63C9-BD94-461A-A38E-2BA94A09817A}" srcOrd="5" destOrd="0" presId="urn:microsoft.com/office/officeart/2005/8/layout/hList9"/>
    <dgm:cxn modelId="{96F18884-E1FB-4CFE-A9EB-ECABC39FAB06}" type="presParOf" srcId="{3C755475-7693-4141-8C75-E90D8AF4A602}" destId="{BA8F7515-DD1B-4ED1-B046-233D3448ECCC}" srcOrd="6" destOrd="0" presId="urn:microsoft.com/office/officeart/2005/8/layout/hList9"/>
    <dgm:cxn modelId="{13B57B9A-163B-44C7-A033-93DB75A4FC06}" type="presParOf" srcId="{BA8F7515-DD1B-4ED1-B046-233D3448ECCC}" destId="{333B1466-68BF-47A4-8667-9E20BCA364F6}" srcOrd="0" destOrd="0" presId="urn:microsoft.com/office/officeart/2005/8/layout/hList9"/>
    <dgm:cxn modelId="{CB265F01-9F6B-4C30-9FBF-2EE23D979ED8}" type="presParOf" srcId="{BA8F7515-DD1B-4ED1-B046-233D3448ECCC}" destId="{014DF868-B8CD-4C09-B990-834730B97374}" srcOrd="1" destOrd="0" presId="urn:microsoft.com/office/officeart/2005/8/layout/hList9"/>
    <dgm:cxn modelId="{42D3C049-5E72-4CE7-9FFB-496885E4577F}" type="presParOf" srcId="{014DF868-B8CD-4C09-B990-834730B97374}" destId="{FCD40DD5-1B39-47E4-BB8F-CC0758B1C1DC}" srcOrd="0" destOrd="0" presId="urn:microsoft.com/office/officeart/2005/8/layout/hList9"/>
    <dgm:cxn modelId="{7E1A2C33-0FE3-4A2D-A42A-B7D2D67FE0D0}" type="presParOf" srcId="{014DF868-B8CD-4C09-B990-834730B97374}" destId="{F10A6E2E-BAE0-49D2-8840-333D515F4C45}" srcOrd="1" destOrd="0" presId="urn:microsoft.com/office/officeart/2005/8/layout/hList9"/>
    <dgm:cxn modelId="{83BDD948-B432-4A0A-A2C1-ECC7DD863056}" type="presParOf" srcId="{BA8F7515-DD1B-4ED1-B046-233D3448ECCC}" destId="{D5B7248F-B570-415D-B132-5572A74999ED}" srcOrd="2" destOrd="0" presId="urn:microsoft.com/office/officeart/2005/8/layout/hList9"/>
    <dgm:cxn modelId="{8B104C48-4F0B-4F23-9362-84869F12669C}" type="presParOf" srcId="{D5B7248F-B570-415D-B132-5572A74999ED}" destId="{FB7ACD28-A9B6-4AC0-A383-CAD996DDBA9C}" srcOrd="0" destOrd="0" presId="urn:microsoft.com/office/officeart/2005/8/layout/hList9"/>
    <dgm:cxn modelId="{41247921-00F0-4392-B9F3-8CCEC9E5C4FB}" type="presParOf" srcId="{D5B7248F-B570-415D-B132-5572A74999ED}" destId="{AF2F8D3A-3888-4FCB-B208-106DCD7FEF33}" srcOrd="1" destOrd="0" presId="urn:microsoft.com/office/officeart/2005/8/layout/hList9"/>
    <dgm:cxn modelId="{B3E4DC18-941B-4F2C-9A3B-65DD1F05CD96}" type="presParOf" srcId="{BA8F7515-DD1B-4ED1-B046-233D3448ECCC}" destId="{3D7653A7-2C33-4FE5-B0FC-BADC0BDE5832}" srcOrd="3" destOrd="0" presId="urn:microsoft.com/office/officeart/2005/8/layout/hList9"/>
    <dgm:cxn modelId="{E5174E4F-FF97-48E0-B21A-7F23C587822F}" type="presParOf" srcId="{3D7653A7-2C33-4FE5-B0FC-BADC0BDE5832}" destId="{8358E228-FED6-4F44-B667-820D3DAF459F}" srcOrd="0" destOrd="0" presId="urn:microsoft.com/office/officeart/2005/8/layout/hList9"/>
    <dgm:cxn modelId="{BE40E1B1-8B54-4571-87FD-B8ADA4CF58E4}" type="presParOf" srcId="{3D7653A7-2C33-4FE5-B0FC-BADC0BDE5832}" destId="{8BCCC12F-26A5-4D51-888A-601380F2554C}" srcOrd="1" destOrd="0" presId="urn:microsoft.com/office/officeart/2005/8/layout/hList9"/>
    <dgm:cxn modelId="{C05D4E62-B182-478D-B93D-40320D483A50}" type="presParOf" srcId="{BA8F7515-DD1B-4ED1-B046-233D3448ECCC}" destId="{40B4AACE-80CB-451D-87CA-A7880DC97DD2}" srcOrd="4" destOrd="0" presId="urn:microsoft.com/office/officeart/2005/8/layout/hList9"/>
    <dgm:cxn modelId="{0457F6C6-7056-4B14-9EEE-B300ACB5EB3E}" type="presParOf" srcId="{40B4AACE-80CB-451D-87CA-A7880DC97DD2}" destId="{61E3E11E-6E44-4591-94AA-0BE671C679C6}" srcOrd="0" destOrd="0" presId="urn:microsoft.com/office/officeart/2005/8/layout/hList9"/>
    <dgm:cxn modelId="{735B8B52-9EE1-4AED-84AB-095369D955A9}" type="presParOf" srcId="{40B4AACE-80CB-451D-87CA-A7880DC97DD2}" destId="{3A083427-5C09-41EC-88FC-3498F5E21A98}" srcOrd="1" destOrd="0" presId="urn:microsoft.com/office/officeart/2005/8/layout/hList9"/>
    <dgm:cxn modelId="{981C7617-82BE-4928-9DB8-747DE5041B2C}" type="presParOf" srcId="{BA8F7515-DD1B-4ED1-B046-233D3448ECCC}" destId="{29785DE5-07FB-47BE-83C7-A0F7169FEAC4}" srcOrd="5" destOrd="0" presId="urn:microsoft.com/office/officeart/2005/8/layout/hList9"/>
    <dgm:cxn modelId="{7B8C62E7-4F5D-45FF-A138-76B5C239DF9F}" type="presParOf" srcId="{29785DE5-07FB-47BE-83C7-A0F7169FEAC4}" destId="{889B5900-A52E-49F9-853A-5222F03FEA44}" srcOrd="0" destOrd="0" presId="urn:microsoft.com/office/officeart/2005/8/layout/hList9"/>
    <dgm:cxn modelId="{0F87962E-5F68-4C0E-B3B3-5262A32209D9}" type="presParOf" srcId="{29785DE5-07FB-47BE-83C7-A0F7169FEAC4}" destId="{1FB86DA9-9BBC-4B93-8D45-45F7B544EDF4}" srcOrd="1" destOrd="0" presId="urn:microsoft.com/office/officeart/2005/8/layout/hList9"/>
    <dgm:cxn modelId="{AD339B0B-4260-411E-A0B9-F67B1E0F77B0}" type="presParOf" srcId="{BA8F7515-DD1B-4ED1-B046-233D3448ECCC}" destId="{93366256-F770-494B-9A1F-DF1F19BF6CBE}" srcOrd="6" destOrd="0" presId="urn:microsoft.com/office/officeart/2005/8/layout/hList9"/>
    <dgm:cxn modelId="{55272C5D-1B35-432B-8D96-58B272CCA6AB}" type="presParOf" srcId="{93366256-F770-494B-9A1F-DF1F19BF6CBE}" destId="{3487BFB3-2FA7-4B17-9821-14924F9FF914}" srcOrd="0" destOrd="0" presId="urn:microsoft.com/office/officeart/2005/8/layout/hList9"/>
    <dgm:cxn modelId="{3029AD28-71EB-4CA2-B167-511926FF9894}" type="presParOf" srcId="{93366256-F770-494B-9A1F-DF1F19BF6CBE}" destId="{F7C9C44C-7346-40B8-BA5A-BF786FF7CCFF}" srcOrd="1" destOrd="0" presId="urn:microsoft.com/office/officeart/2005/8/layout/hList9"/>
    <dgm:cxn modelId="{0608688A-9B6D-4395-A200-FD55ECF50796}" type="presParOf" srcId="{BA8F7515-DD1B-4ED1-B046-233D3448ECCC}" destId="{A8BAC557-75F7-47DC-B500-1C48F794E632}" srcOrd="7" destOrd="0" presId="urn:microsoft.com/office/officeart/2005/8/layout/hList9"/>
    <dgm:cxn modelId="{5825F62A-C360-44F5-B199-A442400E7C75}" type="presParOf" srcId="{A8BAC557-75F7-47DC-B500-1C48F794E632}" destId="{E7BFB6EF-1FE3-4BD8-B910-48A9BFF2CBCE}" srcOrd="0" destOrd="0" presId="urn:microsoft.com/office/officeart/2005/8/layout/hList9"/>
    <dgm:cxn modelId="{892A9D6D-96D3-40DC-A469-4A1B43C349A9}" type="presParOf" srcId="{A8BAC557-75F7-47DC-B500-1C48F794E632}" destId="{F6284FE6-8314-4692-9D29-715EF9D2C73B}" srcOrd="1" destOrd="0" presId="urn:microsoft.com/office/officeart/2005/8/layout/hList9"/>
    <dgm:cxn modelId="{336F6DEA-6B0D-4CA6-9092-ECE461BBBEA7}" type="presParOf" srcId="{BA8F7515-DD1B-4ED1-B046-233D3448ECCC}" destId="{6F9B0576-276E-4DE3-AA1A-0FC04176EF66}" srcOrd="8" destOrd="0" presId="urn:microsoft.com/office/officeart/2005/8/layout/hList9"/>
    <dgm:cxn modelId="{94C50783-F6DD-4F02-ADF8-D5D7A8AEE15A}" type="presParOf" srcId="{6F9B0576-276E-4DE3-AA1A-0FC04176EF66}" destId="{081EC252-66A0-4D2F-9919-241995562C74}" srcOrd="0" destOrd="0" presId="urn:microsoft.com/office/officeart/2005/8/layout/hList9"/>
    <dgm:cxn modelId="{EA5736D1-6086-40AE-9946-3006B1F37A15}" type="presParOf" srcId="{6F9B0576-276E-4DE3-AA1A-0FC04176EF66}" destId="{AD18F52C-D10D-4E83-8309-D075B32702E3}" srcOrd="1" destOrd="0" presId="urn:microsoft.com/office/officeart/2005/8/layout/hList9"/>
    <dgm:cxn modelId="{07A15D85-DF72-4FE2-9EC3-A3828FCC07C7}" type="presParOf" srcId="{BA8F7515-DD1B-4ED1-B046-233D3448ECCC}" destId="{A041F80B-B4F7-4DBA-8F27-DEC56A675434}" srcOrd="9" destOrd="0" presId="urn:microsoft.com/office/officeart/2005/8/layout/hList9"/>
    <dgm:cxn modelId="{9A006BA6-0A88-4296-834E-FB712B34D8DC}" type="presParOf" srcId="{A041F80B-B4F7-4DBA-8F27-DEC56A675434}" destId="{0ABF2AD7-D9C4-42BF-BFFA-F923D54FE25D}" srcOrd="0" destOrd="0" presId="urn:microsoft.com/office/officeart/2005/8/layout/hList9"/>
    <dgm:cxn modelId="{A9D8DB56-19CD-4E4F-B59B-BE8A55D9592A}" type="presParOf" srcId="{A041F80B-B4F7-4DBA-8F27-DEC56A675434}" destId="{8A6E8A54-9295-4C96-8DD5-B730E4A5EE5C}" srcOrd="1" destOrd="0" presId="urn:microsoft.com/office/officeart/2005/8/layout/hList9"/>
    <dgm:cxn modelId="{DCABBA0A-A7C9-4DDC-88C6-B72FD661C74A}" type="presParOf" srcId="{3C755475-7693-4141-8C75-E90D8AF4A602}" destId="{9C5D6071-9E3E-4557-97A2-FF5AF07BA902}" srcOrd="7" destOrd="0" presId="urn:microsoft.com/office/officeart/2005/8/layout/hList9"/>
    <dgm:cxn modelId="{185591A9-5EA7-46A6-945C-89D5DA80741D}" type="presParOf" srcId="{3C755475-7693-4141-8C75-E90D8AF4A602}" destId="{BFAA4BA0-F192-42BC-97D4-5E62BA324D47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endParaRPr lang="ru-RU" sz="500" b="1" dirty="0" smtClean="0"/>
        </a:p>
        <a:p>
          <a:r>
            <a:rPr lang="ru-RU" sz="1200" b="1" dirty="0" smtClean="0"/>
            <a:t>104,7%</a:t>
          </a:r>
          <a:endParaRPr lang="ru-RU" sz="1600" b="1" dirty="0" smtClean="0"/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1317135" custLinFactNeighborX="2927" custLinFactNeighborY="57900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242946" custScaleY="102348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D4558916-8554-4C8C-9D27-D00C6DF1A1D8}" type="presOf" srcId="{1806BFB5-AF45-4794-A1D2-BA25547B339C}" destId="{9BB7B1E6-AE5A-4210-9199-82FF5434F78D}" srcOrd="0" destOrd="0" presId="urn:microsoft.com/office/officeart/2005/8/layout/arrow2"/>
    <dgm:cxn modelId="{AB9B5CDC-3BB5-4CF1-89FF-85C968F1ACF4}" type="presOf" srcId="{88C48502-65C9-4499-B41F-252AE64984D3}" destId="{9530D2BD-AB98-4F17-84D5-E932EFE54529}" srcOrd="0" destOrd="0" presId="urn:microsoft.com/office/officeart/2005/8/layout/arrow2"/>
    <dgm:cxn modelId="{98739CBF-2A75-48E1-9BA8-9CA4CF419D91}" type="presParOf" srcId="{9530D2BD-AB98-4F17-84D5-E932EFE54529}" destId="{F1862E2D-E9EB-44BE-B5E5-07C5A532DE17}" srcOrd="0" destOrd="0" presId="urn:microsoft.com/office/officeart/2005/8/layout/arrow2"/>
    <dgm:cxn modelId="{721A1A1F-31B7-427B-AD12-A7277C04427E}" type="presParOf" srcId="{9530D2BD-AB98-4F17-84D5-E932EFE54529}" destId="{4E82B2D5-7A13-4873-8B29-F2676275F80F}" srcOrd="1" destOrd="0" presId="urn:microsoft.com/office/officeart/2005/8/layout/arrow2"/>
    <dgm:cxn modelId="{BF7FB527-F0D1-4D1D-99BE-4969E3B8A378}" type="presParOf" srcId="{4E82B2D5-7A13-4873-8B29-F2676275F80F}" destId="{707DDA8B-220C-415C-B6EA-73DC03D06699}" srcOrd="0" destOrd="0" presId="urn:microsoft.com/office/officeart/2005/8/layout/arrow2"/>
    <dgm:cxn modelId="{11013DD8-A4A4-43B1-B101-CC0766D2B1AD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endParaRPr lang="ru-RU" sz="500" b="1" dirty="0" smtClean="0"/>
        </a:p>
        <a:p>
          <a:r>
            <a:rPr lang="ru-RU" sz="1200" b="1" dirty="0" smtClean="0"/>
            <a:t>103,6%</a:t>
          </a:r>
          <a:endParaRPr lang="ru-RU" sz="1600" b="1" dirty="0" smtClean="0"/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1317135" custLinFactNeighborX="2927" custLinFactNeighborY="57900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242946" custScaleY="102348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F4F906-E5F3-4DD6-9B55-046B3D06C2AF}" type="presOf" srcId="{1806BFB5-AF45-4794-A1D2-BA25547B339C}" destId="{9BB7B1E6-AE5A-4210-9199-82FF5434F78D}" srcOrd="0" destOrd="0" presId="urn:microsoft.com/office/officeart/2005/8/layout/arrow2"/>
    <dgm:cxn modelId="{5D716AEA-D562-43F1-A926-5ABFB4D53933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AD55CBD0-CBEE-4A32-91B1-86964B299F9B}" type="presParOf" srcId="{9530D2BD-AB98-4F17-84D5-E932EFE54529}" destId="{F1862E2D-E9EB-44BE-B5E5-07C5A532DE17}" srcOrd="0" destOrd="0" presId="urn:microsoft.com/office/officeart/2005/8/layout/arrow2"/>
    <dgm:cxn modelId="{00EABA81-9820-47A5-B3F4-ECB767E08008}" type="presParOf" srcId="{9530D2BD-AB98-4F17-84D5-E932EFE54529}" destId="{4E82B2D5-7A13-4873-8B29-F2676275F80F}" srcOrd="1" destOrd="0" presId="urn:microsoft.com/office/officeart/2005/8/layout/arrow2"/>
    <dgm:cxn modelId="{BD8304F7-4FF1-4CB1-B4E2-EC1FBFB009B8}" type="presParOf" srcId="{4E82B2D5-7A13-4873-8B29-F2676275F80F}" destId="{707DDA8B-220C-415C-B6EA-73DC03D06699}" srcOrd="0" destOrd="0" presId="urn:microsoft.com/office/officeart/2005/8/layout/arrow2"/>
    <dgm:cxn modelId="{C8F747CF-53FC-4834-8C92-6BEF8CD35F01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400" b="1" dirty="0" smtClean="0"/>
            <a:t>104,5%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776706" custLinFactNeighborX="8783" custLinFactNeighborY="4097"/>
      <dgm:spPr>
        <a:solidFill>
          <a:schemeClr val="accent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X="11565" custLinFactY="100000" custLinFactNeighborX="100000" custLinFactNeighborY="175873"/>
      <dgm:spPr/>
    </dgm:pt>
    <dgm:pt modelId="{9BB7B1E6-AE5A-4210-9199-82FF5434F78D}" type="pres">
      <dgm:prSet presAssocID="{1806BFB5-AF45-4794-A1D2-BA25547B339C}" presName="textBox1" presStyleLbl="revTx" presStyleIdx="0" presStyleCnt="1" custScaleX="250000" custScaleY="100001" custLinFactNeighborX="-42629" custLinFactNeighborY="48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068639-7318-4FEF-871F-30944A4987ED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B4B67A81-DBF6-4E0F-B897-FEDC5827201E}" type="presOf" srcId="{1806BFB5-AF45-4794-A1D2-BA25547B339C}" destId="{9BB7B1E6-AE5A-4210-9199-82FF5434F78D}" srcOrd="0" destOrd="0" presId="urn:microsoft.com/office/officeart/2005/8/layout/arrow2"/>
    <dgm:cxn modelId="{D3A07498-2592-46A4-B2C4-ECDAE53EC70B}" type="presParOf" srcId="{9530D2BD-AB98-4F17-84D5-E932EFE54529}" destId="{F1862E2D-E9EB-44BE-B5E5-07C5A532DE17}" srcOrd="0" destOrd="0" presId="urn:microsoft.com/office/officeart/2005/8/layout/arrow2"/>
    <dgm:cxn modelId="{0E133A1A-CC91-43E9-9A1E-90F02D89F137}" type="presParOf" srcId="{9530D2BD-AB98-4F17-84D5-E932EFE54529}" destId="{4E82B2D5-7A13-4873-8B29-F2676275F80F}" srcOrd="1" destOrd="0" presId="urn:microsoft.com/office/officeart/2005/8/layout/arrow2"/>
    <dgm:cxn modelId="{ACC17951-179B-4C26-832E-F42474246603}" type="presParOf" srcId="{4E82B2D5-7A13-4873-8B29-F2676275F80F}" destId="{707DDA8B-220C-415C-B6EA-73DC03D06699}" srcOrd="0" destOrd="0" presId="urn:microsoft.com/office/officeart/2005/8/layout/arrow2"/>
    <dgm:cxn modelId="{CFC927B7-EDBF-4621-A155-D419AD5E4CA2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400" b="1" dirty="0" smtClean="0"/>
            <a:t>106,6%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776706" custLinFactNeighborX="8783" custLinFactNeighborY="4097"/>
      <dgm:spPr>
        <a:solidFill>
          <a:schemeClr val="accent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X="11565" custLinFactY="100000" custLinFactNeighborX="100000" custLinFactNeighborY="175873"/>
      <dgm:spPr/>
    </dgm:pt>
    <dgm:pt modelId="{9BB7B1E6-AE5A-4210-9199-82FF5434F78D}" type="pres">
      <dgm:prSet presAssocID="{1806BFB5-AF45-4794-A1D2-BA25547B339C}" presName="textBox1" presStyleLbl="revTx" presStyleIdx="0" presStyleCnt="1" custScaleX="250000" custScaleY="100001" custLinFactNeighborX="-42629" custLinFactNeighborY="48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C7AA49-038B-4EFA-A19A-18C7ACC0B8A4}" type="presOf" srcId="{88C48502-65C9-4499-B41F-252AE64984D3}" destId="{9530D2BD-AB98-4F17-84D5-E932EFE54529}" srcOrd="0" destOrd="0" presId="urn:microsoft.com/office/officeart/2005/8/layout/arrow2"/>
    <dgm:cxn modelId="{F7A47254-9144-4089-90F0-9603E8969F57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9F48833A-E4FB-460D-8516-F3FC04BE5A40}" type="presParOf" srcId="{9530D2BD-AB98-4F17-84D5-E932EFE54529}" destId="{F1862E2D-E9EB-44BE-B5E5-07C5A532DE17}" srcOrd="0" destOrd="0" presId="urn:microsoft.com/office/officeart/2005/8/layout/arrow2"/>
    <dgm:cxn modelId="{6C0F1562-0691-4241-B714-498070959841}" type="presParOf" srcId="{9530D2BD-AB98-4F17-84D5-E932EFE54529}" destId="{4E82B2D5-7A13-4873-8B29-F2676275F80F}" srcOrd="1" destOrd="0" presId="urn:microsoft.com/office/officeart/2005/8/layout/arrow2"/>
    <dgm:cxn modelId="{2CBCA7A7-8F85-4384-906D-BB8751489F8B}" type="presParOf" srcId="{4E82B2D5-7A13-4873-8B29-F2676275F80F}" destId="{707DDA8B-220C-415C-B6EA-73DC03D06699}" srcOrd="0" destOrd="0" presId="urn:microsoft.com/office/officeart/2005/8/layout/arrow2"/>
    <dgm:cxn modelId="{BDCE364D-FA8C-4A19-B7B6-52C74CB9A2EB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71,7%</a:t>
          </a:r>
        </a:p>
        <a:p>
          <a:endParaRPr lang="ru-RU" sz="14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843731" custLinFactNeighborX="8783" custLinFactNeighborY="409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56866" custLinFactNeighborX="79326" custLinFactNeighborY="200000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57673" custLinFactNeighborX="-61860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68F0E7-220B-4C34-BE56-7C8413357097}" type="presOf" srcId="{1806BFB5-AF45-4794-A1D2-BA25547B339C}" destId="{9BB7B1E6-AE5A-4210-9199-82FF5434F78D}" srcOrd="0" destOrd="0" presId="urn:microsoft.com/office/officeart/2005/8/layout/arrow2"/>
    <dgm:cxn modelId="{C9EFDBA4-7C92-482B-B65D-87CDBD4945B0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226E9CEE-38EC-4DF2-97EE-EC26C221BB20}" type="presParOf" srcId="{9530D2BD-AB98-4F17-84D5-E932EFE54529}" destId="{F1862E2D-E9EB-44BE-B5E5-07C5A532DE17}" srcOrd="0" destOrd="0" presId="urn:microsoft.com/office/officeart/2005/8/layout/arrow2"/>
    <dgm:cxn modelId="{B4E2B3F4-D243-4396-A088-7238F976705A}" type="presParOf" srcId="{9530D2BD-AB98-4F17-84D5-E932EFE54529}" destId="{4E82B2D5-7A13-4873-8B29-F2676275F80F}" srcOrd="1" destOrd="0" presId="urn:microsoft.com/office/officeart/2005/8/layout/arrow2"/>
    <dgm:cxn modelId="{67873617-8EF7-4D55-B2F7-AD5BB074F9DB}" type="presParOf" srcId="{4E82B2D5-7A13-4873-8B29-F2676275F80F}" destId="{707DDA8B-220C-415C-B6EA-73DC03D06699}" srcOrd="0" destOrd="0" presId="urn:microsoft.com/office/officeart/2005/8/layout/arrow2"/>
    <dgm:cxn modelId="{71B4DE10-48C8-4D4C-81A7-696C87CBB1F5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endParaRPr lang="ru-RU" sz="700" b="1" dirty="0" smtClean="0"/>
        </a:p>
        <a:p>
          <a:r>
            <a:rPr lang="ru-RU" sz="1200" b="1" dirty="0" smtClean="0"/>
            <a:t>98,8</a:t>
          </a:r>
          <a:r>
            <a:rPr lang="ru-RU" sz="1400" b="1" dirty="0" smtClean="0"/>
            <a:t>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070815" custLinFactNeighborX="8783" custLinFactNeighborY="4097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00000" custLinFactNeighborX="99802" custLinFactNeighborY="134017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100001" custLinFactNeighborX="-42629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B98C95-810C-4DCA-99E8-98F280BA3774}" type="presOf" srcId="{88C48502-65C9-4499-B41F-252AE64984D3}" destId="{9530D2BD-AB98-4F17-84D5-E932EFE54529}" srcOrd="0" destOrd="0" presId="urn:microsoft.com/office/officeart/2005/8/layout/arrow2"/>
    <dgm:cxn modelId="{5581D1F4-6FC0-41C0-B064-956994B76685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A49EB00C-5BBF-429D-A90D-9D6467769916}" type="presParOf" srcId="{9530D2BD-AB98-4F17-84D5-E932EFE54529}" destId="{F1862E2D-E9EB-44BE-B5E5-07C5A532DE17}" srcOrd="0" destOrd="0" presId="urn:microsoft.com/office/officeart/2005/8/layout/arrow2"/>
    <dgm:cxn modelId="{CFF9AA01-FFED-4632-9A06-733D80A6FB0B}" type="presParOf" srcId="{9530D2BD-AB98-4F17-84D5-E932EFE54529}" destId="{4E82B2D5-7A13-4873-8B29-F2676275F80F}" srcOrd="1" destOrd="0" presId="urn:microsoft.com/office/officeart/2005/8/layout/arrow2"/>
    <dgm:cxn modelId="{381E10A6-3C8C-41D5-B4F1-76CDCC105545}" type="presParOf" srcId="{4E82B2D5-7A13-4873-8B29-F2676275F80F}" destId="{707DDA8B-220C-415C-B6EA-73DC03D06699}" srcOrd="0" destOrd="0" presId="urn:microsoft.com/office/officeart/2005/8/layout/arrow2"/>
    <dgm:cxn modelId="{F1329F13-3987-4B9D-B744-A7263D345847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90,1%  </a:t>
          </a:r>
        </a:p>
        <a:p>
          <a:endParaRPr lang="ru-RU" sz="14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511013" custLinFactY="47217" custLinFactNeighborX="12346" custLinFactNeighborY="100000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56866" custLinFactNeighborX="79326" custLinFactNeighborY="200000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100001" custLinFactNeighborX="-86860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D505EB-0628-4124-AF29-3562B7AA0200}" type="presOf" srcId="{1806BFB5-AF45-4794-A1D2-BA25547B339C}" destId="{9BB7B1E6-AE5A-4210-9199-82FF5434F78D}" srcOrd="0" destOrd="0" presId="urn:microsoft.com/office/officeart/2005/8/layout/arrow2"/>
    <dgm:cxn modelId="{895ED11D-79EA-4AC5-B68B-737FE65E8DF6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693A62A9-A7CA-4AFB-AFC8-993965DE9738}" type="presParOf" srcId="{9530D2BD-AB98-4F17-84D5-E932EFE54529}" destId="{F1862E2D-E9EB-44BE-B5E5-07C5A532DE17}" srcOrd="0" destOrd="0" presId="urn:microsoft.com/office/officeart/2005/8/layout/arrow2"/>
    <dgm:cxn modelId="{10397DFB-BB1F-471B-ABF5-F43A36F74D51}" type="presParOf" srcId="{9530D2BD-AB98-4F17-84D5-E932EFE54529}" destId="{4E82B2D5-7A13-4873-8B29-F2676275F80F}" srcOrd="1" destOrd="0" presId="urn:microsoft.com/office/officeart/2005/8/layout/arrow2"/>
    <dgm:cxn modelId="{39C88AF2-0D48-4DCC-81BB-BD883354C768}" type="presParOf" srcId="{4E82B2D5-7A13-4873-8B29-F2676275F80F}" destId="{707DDA8B-220C-415C-B6EA-73DC03D06699}" srcOrd="0" destOrd="0" presId="urn:microsoft.com/office/officeart/2005/8/layout/arrow2"/>
    <dgm:cxn modelId="{E7F072EA-EB42-4F93-8A30-AB155C32B2F0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100%  </a:t>
          </a:r>
        </a:p>
        <a:p>
          <a:endParaRPr lang="ru-RU" sz="14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1493729" custLinFactNeighborX="8783" custLinFactNeighborY="4097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56866" custLinFactNeighborX="79326" custLinFactNeighborY="200000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100001" custLinFactNeighborX="-86860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8AEBD992-D519-4E5A-8F15-01EF40972DD9}" type="presOf" srcId="{1806BFB5-AF45-4794-A1D2-BA25547B339C}" destId="{9BB7B1E6-AE5A-4210-9199-82FF5434F78D}" srcOrd="0" destOrd="0" presId="urn:microsoft.com/office/officeart/2005/8/layout/arrow2"/>
    <dgm:cxn modelId="{F0D00E0E-91F1-4471-BD45-546589873ABC}" type="presOf" srcId="{88C48502-65C9-4499-B41F-252AE64984D3}" destId="{9530D2BD-AB98-4F17-84D5-E932EFE54529}" srcOrd="0" destOrd="0" presId="urn:microsoft.com/office/officeart/2005/8/layout/arrow2"/>
    <dgm:cxn modelId="{B0F964E7-D11A-419F-A254-676F52A8F872}" type="presParOf" srcId="{9530D2BD-AB98-4F17-84D5-E932EFE54529}" destId="{F1862E2D-E9EB-44BE-B5E5-07C5A532DE17}" srcOrd="0" destOrd="0" presId="urn:microsoft.com/office/officeart/2005/8/layout/arrow2"/>
    <dgm:cxn modelId="{3F7E843B-AE54-4246-8F3D-75783505552F}" type="presParOf" srcId="{9530D2BD-AB98-4F17-84D5-E932EFE54529}" destId="{4E82B2D5-7A13-4873-8B29-F2676275F80F}" srcOrd="1" destOrd="0" presId="urn:microsoft.com/office/officeart/2005/8/layout/arrow2"/>
    <dgm:cxn modelId="{C14B55AB-6681-4608-B732-4286DBD32772}" type="presParOf" srcId="{4E82B2D5-7A13-4873-8B29-F2676275F80F}" destId="{707DDA8B-220C-415C-B6EA-73DC03D06699}" srcOrd="0" destOrd="0" presId="urn:microsoft.com/office/officeart/2005/8/layout/arrow2"/>
    <dgm:cxn modelId="{C13B98B2-27F5-491A-B5B0-B297A4C97F57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171,7%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431985" custLinFactNeighborX="2927" custLinFactNeighborY="57900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242946" custScaleY="92774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88B0A6-ECBD-4608-9E7A-ED25C0F4EC4F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DC825E2E-A901-462B-B353-54E672A4B1E6}" type="presOf" srcId="{1806BFB5-AF45-4794-A1D2-BA25547B339C}" destId="{9BB7B1E6-AE5A-4210-9199-82FF5434F78D}" srcOrd="0" destOrd="0" presId="urn:microsoft.com/office/officeart/2005/8/layout/arrow2"/>
    <dgm:cxn modelId="{F88B02E9-9242-4A30-851D-C35410736972}" type="presParOf" srcId="{9530D2BD-AB98-4F17-84D5-E932EFE54529}" destId="{F1862E2D-E9EB-44BE-B5E5-07C5A532DE17}" srcOrd="0" destOrd="0" presId="urn:microsoft.com/office/officeart/2005/8/layout/arrow2"/>
    <dgm:cxn modelId="{F623B4FF-6B65-4C4A-BA59-4677B9E3DEF7}" type="presParOf" srcId="{9530D2BD-AB98-4F17-84D5-E932EFE54529}" destId="{4E82B2D5-7A13-4873-8B29-F2676275F80F}" srcOrd="1" destOrd="0" presId="urn:microsoft.com/office/officeart/2005/8/layout/arrow2"/>
    <dgm:cxn modelId="{00D0D22D-67B5-4C63-B251-85C46E957007}" type="presParOf" srcId="{4E82B2D5-7A13-4873-8B29-F2676275F80F}" destId="{707DDA8B-220C-415C-B6EA-73DC03D06699}" srcOrd="0" destOrd="0" presId="urn:microsoft.com/office/officeart/2005/8/layout/arrow2"/>
    <dgm:cxn modelId="{12A06206-C49A-4017-BD8F-C763446B9C74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400" b="1" dirty="0" smtClean="0"/>
            <a:t>101,1%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0" custLinFactNeighborX="-2364" custLinFactNeighborY="6102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X="11565" custLinFactY="100000" custLinFactNeighborX="100000" custLinFactNeighborY="175873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100001" custLinFactNeighborX="11860" custLinFactNeighborY="51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C84044-8AFA-4BF2-9391-82179F051730}" type="presOf" srcId="{88C48502-65C9-4499-B41F-252AE64984D3}" destId="{9530D2BD-AB98-4F17-84D5-E932EFE54529}" srcOrd="0" destOrd="0" presId="urn:microsoft.com/office/officeart/2005/8/layout/arrow2"/>
    <dgm:cxn modelId="{D44CDEFC-37CF-4577-876D-6631FAF37187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0658D7EF-E152-43C3-902B-9549FCAFE831}" type="presParOf" srcId="{9530D2BD-AB98-4F17-84D5-E932EFE54529}" destId="{F1862E2D-E9EB-44BE-B5E5-07C5A532DE17}" srcOrd="0" destOrd="0" presId="urn:microsoft.com/office/officeart/2005/8/layout/arrow2"/>
    <dgm:cxn modelId="{7F892F1B-E063-40D2-BBB3-EE2888E01D63}" type="presParOf" srcId="{9530D2BD-AB98-4F17-84D5-E932EFE54529}" destId="{4E82B2D5-7A13-4873-8B29-F2676275F80F}" srcOrd="1" destOrd="0" presId="urn:microsoft.com/office/officeart/2005/8/layout/arrow2"/>
    <dgm:cxn modelId="{01F020C2-C963-40C1-B3DA-9732DC2B4CB0}" type="presParOf" srcId="{4E82B2D5-7A13-4873-8B29-F2676275F80F}" destId="{707DDA8B-220C-415C-B6EA-73DC03D06699}" srcOrd="0" destOrd="0" presId="urn:microsoft.com/office/officeart/2005/8/layout/arrow2"/>
    <dgm:cxn modelId="{B3D38FD5-007C-47F5-86CD-A8A49CF44F05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400" b="1" dirty="0" smtClean="0"/>
            <a:t>102,8%</a:t>
          </a:r>
          <a:r>
            <a:rPr lang="ru-RU" sz="1200" b="1" dirty="0" smtClean="0"/>
            <a:t>  </a:t>
          </a:r>
        </a:p>
        <a:p>
          <a:endParaRPr lang="ru-RU" sz="14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1378763" custLinFactNeighborX="8783" custLinFactNeighborY="4097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56866" custLinFactNeighborX="79326" custLinFactNeighborY="200000"/>
      <dgm:spPr/>
    </dgm:pt>
    <dgm:pt modelId="{9BB7B1E6-AE5A-4210-9199-82FF5434F78D}" type="pres">
      <dgm:prSet presAssocID="{1806BFB5-AF45-4794-A1D2-BA25547B339C}" presName="textBox1" presStyleLbl="revTx" presStyleIdx="0" presStyleCnt="1" custScaleX="250000" custScaleY="100001" custLinFactNeighborX="-34082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13E670-975C-4A80-B75E-C86B1284F16A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13D16B40-6263-454C-973D-4D065C203258}" type="presOf" srcId="{1806BFB5-AF45-4794-A1D2-BA25547B339C}" destId="{9BB7B1E6-AE5A-4210-9199-82FF5434F78D}" srcOrd="0" destOrd="0" presId="urn:microsoft.com/office/officeart/2005/8/layout/arrow2"/>
    <dgm:cxn modelId="{BE1A50C5-E486-4570-A07C-FB39DA1F20AE}" type="presParOf" srcId="{9530D2BD-AB98-4F17-84D5-E932EFE54529}" destId="{F1862E2D-E9EB-44BE-B5E5-07C5A532DE17}" srcOrd="0" destOrd="0" presId="urn:microsoft.com/office/officeart/2005/8/layout/arrow2"/>
    <dgm:cxn modelId="{37EA2CED-A2B2-4F09-A6F7-2F4860B23FE7}" type="presParOf" srcId="{9530D2BD-AB98-4F17-84D5-E932EFE54529}" destId="{4E82B2D5-7A13-4873-8B29-F2676275F80F}" srcOrd="1" destOrd="0" presId="urn:microsoft.com/office/officeart/2005/8/layout/arrow2"/>
    <dgm:cxn modelId="{2DC23B1D-C77E-424F-A7C9-3877AA96EED0}" type="presParOf" srcId="{4E82B2D5-7A13-4873-8B29-F2676275F80F}" destId="{707DDA8B-220C-415C-B6EA-73DC03D06699}" srcOrd="0" destOrd="0" presId="urn:microsoft.com/office/officeart/2005/8/layout/arrow2"/>
    <dgm:cxn modelId="{86EA9AC9-0D82-45B5-9132-87BE7E8B9657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endParaRPr lang="ru-RU" sz="600" b="1" dirty="0" smtClean="0"/>
        </a:p>
        <a:p>
          <a:r>
            <a:rPr lang="ru-RU" sz="1200" b="1" dirty="0" smtClean="0"/>
            <a:t>86,9%</a:t>
          </a:r>
        </a:p>
        <a:p>
          <a:endParaRPr lang="ru-RU" sz="14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3629276" custLinFactNeighborX="8783" custLinFactNeighborY="4097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56866" custLinFactNeighborX="79326" custLinFactNeighborY="200000"/>
      <dgm:spPr/>
    </dgm:pt>
    <dgm:pt modelId="{9BB7B1E6-AE5A-4210-9199-82FF5434F78D}" type="pres">
      <dgm:prSet presAssocID="{1806BFB5-AF45-4794-A1D2-BA25547B339C}" presName="textBox1" presStyleLbl="revTx" presStyleIdx="0" presStyleCnt="1" custScaleX="176280" custScaleY="100001" custLinFactNeighborX="-42629" custLinFactNeighborY="3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4AC66F-0200-44CC-A875-2230735CADAD}" type="presOf" srcId="{88C48502-65C9-4499-B41F-252AE64984D3}" destId="{9530D2BD-AB98-4F17-84D5-E932EFE54529}" srcOrd="0" destOrd="0" presId="urn:microsoft.com/office/officeart/2005/8/layout/arrow2"/>
    <dgm:cxn modelId="{09135DE5-D807-4C58-A035-92EF2D1DFDE4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4B68D732-C7A6-4B61-A2A2-737FD6C73420}" type="presParOf" srcId="{9530D2BD-AB98-4F17-84D5-E932EFE54529}" destId="{F1862E2D-E9EB-44BE-B5E5-07C5A532DE17}" srcOrd="0" destOrd="0" presId="urn:microsoft.com/office/officeart/2005/8/layout/arrow2"/>
    <dgm:cxn modelId="{CA707367-73CB-4891-AE0D-591A183C4C2B}" type="presParOf" srcId="{9530D2BD-AB98-4F17-84D5-E932EFE54529}" destId="{4E82B2D5-7A13-4873-8B29-F2676275F80F}" srcOrd="1" destOrd="0" presId="urn:microsoft.com/office/officeart/2005/8/layout/arrow2"/>
    <dgm:cxn modelId="{C59A14B6-B74A-473E-80CB-F9807082BEBA}" type="presParOf" srcId="{4E82B2D5-7A13-4873-8B29-F2676275F80F}" destId="{707DDA8B-220C-415C-B6EA-73DC03D06699}" srcOrd="0" destOrd="0" presId="urn:microsoft.com/office/officeart/2005/8/layout/arrow2"/>
    <dgm:cxn modelId="{E963BCC2-1184-47A4-9D28-CFD78A3935EC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endParaRPr lang="ru-RU" sz="700" b="1" dirty="0" smtClean="0"/>
        </a:p>
        <a:p>
          <a:r>
            <a:rPr lang="ru-RU" sz="1200" b="1" dirty="0" smtClean="0"/>
            <a:t>99,7</a:t>
          </a:r>
          <a:r>
            <a:rPr lang="ru-RU" sz="1400" b="1" dirty="0" smtClean="0"/>
            <a:t>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2189244" custLinFactNeighborX="8783" custLinFactNeighborY="4097"/>
      <dgm:spPr>
        <a:solidFill>
          <a:schemeClr val="tx2">
            <a:lumMod val="60000"/>
            <a:lumOff val="40000"/>
          </a:schemeClr>
        </a:solidFill>
      </dgm:spPr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100000" custLinFactNeighborX="99802" custLinFactNeighborY="134017"/>
      <dgm:spPr/>
    </dgm:pt>
    <dgm:pt modelId="{9BB7B1E6-AE5A-4210-9199-82FF5434F78D}" type="pres">
      <dgm:prSet presAssocID="{1806BFB5-AF45-4794-A1D2-BA25547B339C}" presName="textBox1" presStyleLbl="revTx" presStyleIdx="0" presStyleCnt="1" custScaleX="199999" custScaleY="100001" custLinFactNeighborX="-25000" custLinFactNeighborY="10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8746E3-141B-479A-B02A-35D475AD2D3B}" type="presOf" srcId="{88C48502-65C9-4499-B41F-252AE64984D3}" destId="{9530D2BD-AB98-4F17-84D5-E932EFE54529}" srcOrd="0" destOrd="0" presId="urn:microsoft.com/office/officeart/2005/8/layout/arrow2"/>
    <dgm:cxn modelId="{B1DF5ED2-A4E3-467B-8A7C-D4DCF47853E4}" type="presOf" srcId="{1806BFB5-AF45-4794-A1D2-BA25547B339C}" destId="{9BB7B1E6-AE5A-4210-9199-82FF5434F78D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8E80375B-618F-4C5D-809A-97687E0A0801}" type="presParOf" srcId="{9530D2BD-AB98-4F17-84D5-E932EFE54529}" destId="{F1862E2D-E9EB-44BE-B5E5-07C5A532DE17}" srcOrd="0" destOrd="0" presId="urn:microsoft.com/office/officeart/2005/8/layout/arrow2"/>
    <dgm:cxn modelId="{F253E390-BB1D-4595-982C-F7B3A1532A47}" type="presParOf" srcId="{9530D2BD-AB98-4F17-84D5-E932EFE54529}" destId="{4E82B2D5-7A13-4873-8B29-F2676275F80F}" srcOrd="1" destOrd="0" presId="urn:microsoft.com/office/officeart/2005/8/layout/arrow2"/>
    <dgm:cxn modelId="{8B503595-679F-4820-AF23-962063548867}" type="presParOf" srcId="{4E82B2D5-7A13-4873-8B29-F2676275F80F}" destId="{707DDA8B-220C-415C-B6EA-73DC03D06699}" srcOrd="0" destOrd="0" presId="urn:microsoft.com/office/officeart/2005/8/layout/arrow2"/>
    <dgm:cxn modelId="{729CA741-839C-40FB-B2AA-5051AC6FD10E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26C3E84D-A3DA-4607-88AE-F2D4C8DC13D6}" type="doc">
      <dgm:prSet loTypeId="urn:microsoft.com/office/officeart/2005/8/layout/bList2#1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D0A220B4-3CE5-448F-A4B5-D8A4A0058C84}">
      <dgm:prSet phldrT="[Текст]" custT="1"/>
      <dgm:spPr/>
      <dgm:t>
        <a:bodyPr/>
        <a:lstStyle/>
        <a:p>
          <a:r>
            <a:rPr lang="ru-RU" sz="2000" dirty="0" smtClean="0"/>
            <a:t>6,6 млн. рублей</a:t>
          </a:r>
          <a:endParaRPr lang="ru-RU" sz="2000" dirty="0"/>
        </a:p>
      </dgm:t>
    </dgm:pt>
    <dgm:pt modelId="{A8A9E6B0-A21C-408B-A4F7-C34178348252}" type="parTrans" cxnId="{F6B7F817-CB61-4EAB-8F19-F14FB66BDDFD}">
      <dgm:prSet/>
      <dgm:spPr/>
      <dgm:t>
        <a:bodyPr/>
        <a:lstStyle/>
        <a:p>
          <a:endParaRPr lang="ru-RU"/>
        </a:p>
      </dgm:t>
    </dgm:pt>
    <dgm:pt modelId="{672FB6AF-58D8-48CF-8702-2313B253FDDE}" type="sibTrans" cxnId="{F6B7F817-CB61-4EAB-8F19-F14FB66BDDFD}">
      <dgm:prSet/>
      <dgm:spPr/>
      <dgm:t>
        <a:bodyPr/>
        <a:lstStyle/>
        <a:p>
          <a:endParaRPr lang="ru-RU"/>
        </a:p>
      </dgm:t>
    </dgm:pt>
    <dgm:pt modelId="{5578809A-7DB8-453E-A730-944972476EB0}">
      <dgm:prSet phldrT="[Текст]" custT="1"/>
      <dgm:spPr/>
      <dgm:t>
        <a:bodyPr/>
        <a:lstStyle/>
        <a:p>
          <a:r>
            <a:rPr lang="ru-RU" sz="2000" dirty="0" smtClean="0"/>
            <a:t>4 млн. рублей</a:t>
          </a:r>
          <a:endParaRPr lang="ru-RU" sz="2000" dirty="0"/>
        </a:p>
      </dgm:t>
    </dgm:pt>
    <dgm:pt modelId="{FCB6BB82-D274-45CE-BF86-5E4C73E830F8}" type="parTrans" cxnId="{0E45EE5F-1E40-4545-80A4-E6E867AB784F}">
      <dgm:prSet/>
      <dgm:spPr/>
      <dgm:t>
        <a:bodyPr/>
        <a:lstStyle/>
        <a:p>
          <a:endParaRPr lang="ru-RU"/>
        </a:p>
      </dgm:t>
    </dgm:pt>
    <dgm:pt modelId="{DBBF6D45-27FC-4CCE-B9DF-06CBBABA2D40}" type="sibTrans" cxnId="{0E45EE5F-1E40-4545-80A4-E6E867AB784F}">
      <dgm:prSet/>
      <dgm:spPr/>
      <dgm:t>
        <a:bodyPr/>
        <a:lstStyle/>
        <a:p>
          <a:endParaRPr lang="ru-RU"/>
        </a:p>
      </dgm:t>
    </dgm:pt>
    <dgm:pt modelId="{EC86C36B-8530-48F6-A3D6-E00874B5402D}">
      <dgm:prSet custT="1"/>
      <dgm:spPr/>
      <dgm:t>
        <a:bodyPr/>
        <a:lstStyle/>
        <a:p>
          <a:r>
            <a:rPr lang="ru-RU" sz="2000" dirty="0" smtClean="0"/>
            <a:t>52,5 млн. рублей</a:t>
          </a:r>
          <a:endParaRPr lang="ru-RU" sz="2000" dirty="0"/>
        </a:p>
      </dgm:t>
    </dgm:pt>
    <dgm:pt modelId="{B57FF6B2-6D9C-4724-8EFB-0A21273B2AEE}" type="parTrans" cxnId="{6FF0B8E3-7354-4A3C-BE5D-E0BEE9AD547A}">
      <dgm:prSet/>
      <dgm:spPr/>
      <dgm:t>
        <a:bodyPr/>
        <a:lstStyle/>
        <a:p>
          <a:endParaRPr lang="ru-RU"/>
        </a:p>
      </dgm:t>
    </dgm:pt>
    <dgm:pt modelId="{3C166171-B9FF-4744-9871-C2DC5CC861FB}" type="sibTrans" cxnId="{6FF0B8E3-7354-4A3C-BE5D-E0BEE9AD547A}">
      <dgm:prSet/>
      <dgm:spPr/>
      <dgm:t>
        <a:bodyPr/>
        <a:lstStyle/>
        <a:p>
          <a:endParaRPr lang="ru-RU"/>
        </a:p>
      </dgm:t>
    </dgm:pt>
    <dgm:pt modelId="{575943A3-D422-4664-9E3C-9A5F8198E13B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Обеспечение жильем молодых семей –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5BE824B-FA6B-4EEA-AC8B-B62C201A0D7D}" type="parTrans" cxnId="{AFDEF618-F888-4D75-9A45-D9010DDAF5A2}">
      <dgm:prSet/>
      <dgm:spPr/>
      <dgm:t>
        <a:bodyPr/>
        <a:lstStyle/>
        <a:p>
          <a:endParaRPr lang="ru-RU"/>
        </a:p>
      </dgm:t>
    </dgm:pt>
    <dgm:pt modelId="{26E89DA7-112C-42FA-BE25-A1B80FE9D785}" type="sibTrans" cxnId="{AFDEF618-F888-4D75-9A45-D9010DDAF5A2}">
      <dgm:prSet/>
      <dgm:spPr/>
      <dgm:t>
        <a:bodyPr/>
        <a:lstStyle/>
        <a:p>
          <a:endParaRPr lang="ru-RU"/>
        </a:p>
      </dgm:t>
    </dgm:pt>
    <dgm:pt modelId="{B93D6A7A-D132-4D9C-9717-B833FD4C0488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Обеспечение жилыми помещениями граждан, уволенных с военной службы –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F21D8E4-28A8-4F04-B150-6A87C86495FB}" type="parTrans" cxnId="{1BC89511-F474-4676-B79E-942F191739E1}">
      <dgm:prSet/>
      <dgm:spPr/>
      <dgm:t>
        <a:bodyPr/>
        <a:lstStyle/>
        <a:p>
          <a:endParaRPr lang="ru-RU"/>
        </a:p>
      </dgm:t>
    </dgm:pt>
    <dgm:pt modelId="{D61AE329-234D-48C9-8203-1C0665777259}" type="sibTrans" cxnId="{1BC89511-F474-4676-B79E-942F191739E1}">
      <dgm:prSet/>
      <dgm:spPr/>
      <dgm:t>
        <a:bodyPr/>
        <a:lstStyle/>
        <a:p>
          <a:endParaRPr lang="ru-RU"/>
        </a:p>
      </dgm:t>
    </dgm:pt>
    <dgm:pt modelId="{2E3FEC67-D43E-4AC1-8402-F851C9E4EB8C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Комплексное освоение в целях жилищного строительства 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мкр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. по ул. Ильюшина, 13 –      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школа на 1 224 места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–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B7342A7-8303-4796-9D6F-0DC39FD5DAD6}" type="parTrans" cxnId="{9FBB2AAE-EF1F-4F82-90F4-D763522F40FE}">
      <dgm:prSet/>
      <dgm:spPr/>
      <dgm:t>
        <a:bodyPr/>
        <a:lstStyle/>
        <a:p>
          <a:endParaRPr lang="ru-RU"/>
        </a:p>
      </dgm:t>
    </dgm:pt>
    <dgm:pt modelId="{E4DF8E01-E6F2-4F1E-AF10-691806E468C9}" type="sibTrans" cxnId="{9FBB2AAE-EF1F-4F82-90F4-D763522F40FE}">
      <dgm:prSet/>
      <dgm:spPr/>
      <dgm:t>
        <a:bodyPr/>
        <a:lstStyle/>
        <a:p>
          <a:endParaRPr lang="ru-RU"/>
        </a:p>
      </dgm:t>
    </dgm:pt>
    <dgm:pt modelId="{71B31139-35F0-4C8C-99DB-D8D6989939A3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Комплексная жилая застройка микрорайона по ул. Острогожская р.п. Шилово –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школа на 1 224 места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–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FA8328DA-CD2A-4241-A45C-BC5D4387FB4C}" type="parTrans" cxnId="{16ECF68A-7650-45E0-8A87-A542D76A4443}">
      <dgm:prSet/>
      <dgm:spPr/>
      <dgm:t>
        <a:bodyPr/>
        <a:lstStyle/>
        <a:p>
          <a:endParaRPr lang="ru-RU"/>
        </a:p>
      </dgm:t>
    </dgm:pt>
    <dgm:pt modelId="{43FEAF9C-BB5D-4ECB-A797-119A57024E27}" type="sibTrans" cxnId="{16ECF68A-7650-45E0-8A87-A542D76A4443}">
      <dgm:prSet/>
      <dgm:spPr/>
      <dgm:t>
        <a:bodyPr/>
        <a:lstStyle/>
        <a:p>
          <a:endParaRPr lang="ru-RU"/>
        </a:p>
      </dgm:t>
    </dgm:pt>
    <dgm:pt modelId="{017C8C31-BC1D-4FA3-B0B0-3EBECA78246E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EC1FB4E1-3D6E-4E71-BA23-AA21A93C2C28}" type="parTrans" cxnId="{07B97E65-0529-439E-8B74-94A054FB162C}">
      <dgm:prSet/>
      <dgm:spPr/>
      <dgm:t>
        <a:bodyPr/>
        <a:lstStyle/>
        <a:p>
          <a:endParaRPr lang="ru-RU"/>
        </a:p>
      </dgm:t>
    </dgm:pt>
    <dgm:pt modelId="{AF53E9B8-592E-437A-BF4C-DD590B766542}" type="sibTrans" cxnId="{07B97E65-0529-439E-8B74-94A054FB162C}">
      <dgm:prSet/>
      <dgm:spPr/>
      <dgm:t>
        <a:bodyPr/>
        <a:lstStyle/>
        <a:p>
          <a:endParaRPr lang="ru-RU"/>
        </a:p>
      </dgm:t>
    </dgm:pt>
    <dgm:pt modelId="{43215D6A-2483-470A-B417-688A645D25EE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CD7801E0-F9A7-404B-8C85-D024C8DACA14}" type="parTrans" cxnId="{153E9E1C-028E-4F64-97E3-7D1FB26B3BDF}">
      <dgm:prSet/>
      <dgm:spPr/>
      <dgm:t>
        <a:bodyPr/>
        <a:lstStyle/>
        <a:p>
          <a:endParaRPr lang="ru-RU"/>
        </a:p>
      </dgm:t>
    </dgm:pt>
    <dgm:pt modelId="{360DEAD1-5F81-456E-9785-DB3B697D338D}" type="sibTrans" cxnId="{153E9E1C-028E-4F64-97E3-7D1FB26B3BDF}">
      <dgm:prSet/>
      <dgm:spPr/>
      <dgm:t>
        <a:bodyPr/>
        <a:lstStyle/>
        <a:p>
          <a:endParaRPr lang="ru-RU"/>
        </a:p>
      </dgm:t>
    </dgm:pt>
    <dgm:pt modelId="{0B7BCF51-4D02-4E26-BB87-1D6762B86DDF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B478036-7435-4F22-B14D-4E4FA67C7674}" type="parTrans" cxnId="{7FFAFE16-527B-49B3-AE92-91E78B5861E7}">
      <dgm:prSet/>
      <dgm:spPr/>
      <dgm:t>
        <a:bodyPr/>
        <a:lstStyle/>
        <a:p>
          <a:endParaRPr lang="ru-RU"/>
        </a:p>
      </dgm:t>
    </dgm:pt>
    <dgm:pt modelId="{59F21500-B161-440F-A62F-D91DF34DB0A5}" type="sibTrans" cxnId="{7FFAFE16-527B-49B3-AE92-91E78B5861E7}">
      <dgm:prSet/>
      <dgm:spPr/>
      <dgm:t>
        <a:bodyPr/>
        <a:lstStyle/>
        <a:p>
          <a:endParaRPr lang="ru-RU"/>
        </a:p>
      </dgm:t>
    </dgm:pt>
    <dgm:pt modelId="{DBB4FDC7-B4BE-4D22-ABE5-1D1A576FA512}">
      <dgm:prSet phldrT="[Текст]" custT="1"/>
      <dgm:spPr/>
      <dgm:t>
        <a:bodyPr/>
        <a:lstStyle/>
        <a:p>
          <a:r>
            <a:rPr lang="ru-RU" sz="2000" dirty="0" smtClean="0"/>
            <a:t>28,1 млн. рублей</a:t>
          </a:r>
          <a:endParaRPr lang="ru-RU" sz="2000" dirty="0"/>
        </a:p>
      </dgm:t>
    </dgm:pt>
    <dgm:pt modelId="{60248D95-EB62-4DAB-9CA7-D579D0972690}" type="sibTrans" cxnId="{D1B82B8A-CF59-4AD7-9228-5B80F144F870}">
      <dgm:prSet/>
      <dgm:spPr/>
      <dgm:t>
        <a:bodyPr/>
        <a:lstStyle/>
        <a:p>
          <a:endParaRPr lang="ru-RU"/>
        </a:p>
      </dgm:t>
    </dgm:pt>
    <dgm:pt modelId="{D4615933-FF9F-4C02-8958-9C58854632EF}" type="parTrans" cxnId="{D1B82B8A-CF59-4AD7-9228-5B80F144F870}">
      <dgm:prSet/>
      <dgm:spPr/>
      <dgm:t>
        <a:bodyPr/>
        <a:lstStyle/>
        <a:p>
          <a:endParaRPr lang="ru-RU"/>
        </a:p>
      </dgm:t>
    </dgm:pt>
    <dgm:pt modelId="{FA685AF7-A4CF-46E4-B1E5-24FECB09FF92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64917C2-108E-4257-AE7C-76A32FD28385}" type="parTrans" cxnId="{BCFF250B-3135-4312-8A2A-98B563AE98EE}">
      <dgm:prSet/>
      <dgm:spPr/>
      <dgm:t>
        <a:bodyPr/>
        <a:lstStyle/>
        <a:p>
          <a:endParaRPr lang="ru-RU"/>
        </a:p>
      </dgm:t>
    </dgm:pt>
    <dgm:pt modelId="{9FC3B468-8898-4177-8738-D4C0888CC3CC}" type="sibTrans" cxnId="{BCFF250B-3135-4312-8A2A-98B563AE98EE}">
      <dgm:prSet/>
      <dgm:spPr/>
      <dgm:t>
        <a:bodyPr/>
        <a:lstStyle/>
        <a:p>
          <a:endParaRPr lang="ru-RU"/>
        </a:p>
      </dgm:t>
    </dgm:pt>
    <dgm:pt modelId="{CC6DC64B-3F17-40F1-8DB9-FE9E8C347842}" type="pres">
      <dgm:prSet presAssocID="{26C3E84D-A3DA-4607-88AE-F2D4C8DC13D6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1837D0-4D42-4182-BDF8-80426DE0D66A}" type="pres">
      <dgm:prSet presAssocID="{D0A220B4-3CE5-448F-A4B5-D8A4A0058C84}" presName="compNode" presStyleCnt="0"/>
      <dgm:spPr/>
    </dgm:pt>
    <dgm:pt modelId="{6A3E7E3D-22F9-49A8-938E-21E5CDE40FB7}" type="pres">
      <dgm:prSet presAssocID="{D0A220B4-3CE5-448F-A4B5-D8A4A0058C84}" presName="childRect" presStyleLbl="bgAcc1" presStyleIdx="0" presStyleCnt="4" custScaleX="188709" custScaleY="166962" custLinFactY="100000" custLinFactNeighborX="10774" custLinFactNeighborY="144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55CC20-6669-49FE-AC4C-881D36C821D7}" type="pres">
      <dgm:prSet presAssocID="{D0A220B4-3CE5-448F-A4B5-D8A4A0058C8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C3DDB-ACA7-4E4E-A1DA-FC807517593F}" type="pres">
      <dgm:prSet presAssocID="{D0A220B4-3CE5-448F-A4B5-D8A4A0058C84}" presName="parentRect" presStyleLbl="alignNode1" presStyleIdx="0" presStyleCnt="4" custScaleX="122850" custScaleY="121737" custLinFactY="289918" custLinFactNeighborX="11093" custLinFactNeighborY="300000"/>
      <dgm:spPr/>
      <dgm:t>
        <a:bodyPr/>
        <a:lstStyle/>
        <a:p>
          <a:endParaRPr lang="ru-RU"/>
        </a:p>
      </dgm:t>
    </dgm:pt>
    <dgm:pt modelId="{68E38E15-463F-455D-B389-0D4C3AA9AAD4}" type="pres">
      <dgm:prSet presAssocID="{D0A220B4-3CE5-448F-A4B5-D8A4A0058C84}" presName="adorn" presStyleLbl="fgAccFollowNode1" presStyleIdx="0" presStyleCnt="4" custScaleX="262810" custScaleY="242393" custLinFactY="228355" custLinFactNeighborX="87233" custLinFactNeighborY="30000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effectLst>
          <a:glow rad="139700">
            <a:schemeClr val="accent6">
              <a:satMod val="175000"/>
              <a:alpha val="40000"/>
            </a:schemeClr>
          </a:glow>
        </a:effectLst>
      </dgm:spPr>
    </dgm:pt>
    <dgm:pt modelId="{B3F7EE66-FB54-4224-9671-156C93AE684A}" type="pres">
      <dgm:prSet presAssocID="{672FB6AF-58D8-48CF-8702-2313B253FDD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0269A6E-4282-4CE0-8D20-38D5BC171C04}" type="pres">
      <dgm:prSet presAssocID="{5578809A-7DB8-453E-A730-944972476EB0}" presName="compNode" presStyleCnt="0"/>
      <dgm:spPr/>
    </dgm:pt>
    <dgm:pt modelId="{5DCCFB35-B223-45EE-973A-994A6C52703B}" type="pres">
      <dgm:prSet presAssocID="{5578809A-7DB8-453E-A730-944972476EB0}" presName="childRect" presStyleLbl="bgAcc1" presStyleIdx="1" presStyleCnt="4" custScaleX="188709" custScaleY="166962" custLinFactY="100000" custLinFactNeighborX="46821" custLinFactNeighborY="144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1B895-DF14-4E38-8373-2EAC727087A6}" type="pres">
      <dgm:prSet presAssocID="{5578809A-7DB8-453E-A730-944972476EB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22936E-CFF2-4390-B1BE-B9A4AD07A17E}" type="pres">
      <dgm:prSet presAssocID="{5578809A-7DB8-453E-A730-944972476EB0}" presName="parentRect" presStyleLbl="alignNode1" presStyleIdx="1" presStyleCnt="4" custScaleX="122850" custScaleY="121737" custLinFactY="289918" custLinFactNeighborX="49479" custLinFactNeighborY="300000"/>
      <dgm:spPr/>
      <dgm:t>
        <a:bodyPr/>
        <a:lstStyle/>
        <a:p>
          <a:endParaRPr lang="ru-RU"/>
        </a:p>
      </dgm:t>
    </dgm:pt>
    <dgm:pt modelId="{FF6AD107-6E8C-4AEF-BCF2-33680709B994}" type="pres">
      <dgm:prSet presAssocID="{5578809A-7DB8-453E-A730-944972476EB0}" presName="adorn" presStyleLbl="fgAccFollowNode1" presStyleIdx="1" presStyleCnt="4" custScaleX="262810" custScaleY="242393" custLinFactX="100000" custLinFactY="307368" custLinFactNeighborX="119738" custLinFactNeighborY="400000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effectLst>
          <a:glow rad="139700">
            <a:schemeClr val="accent6">
              <a:satMod val="175000"/>
              <a:alpha val="40000"/>
            </a:schemeClr>
          </a:glow>
        </a:effectLst>
      </dgm:spPr>
    </dgm:pt>
    <dgm:pt modelId="{30BD20F7-CC6B-4278-9BC9-A6A299C3DF7A}" type="pres">
      <dgm:prSet presAssocID="{DBBF6D45-27FC-4CCE-B9DF-06CBBABA2D4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A1D205-A127-4DFD-91DC-BCB9624733E4}" type="pres">
      <dgm:prSet presAssocID="{DBB4FDC7-B4BE-4D22-ABE5-1D1A576FA512}" presName="compNode" presStyleCnt="0"/>
      <dgm:spPr/>
    </dgm:pt>
    <dgm:pt modelId="{9DA6F30F-8563-4F8B-8FB3-C2F690047C65}" type="pres">
      <dgm:prSet presAssocID="{DBB4FDC7-B4BE-4D22-ABE5-1D1A576FA512}" presName="childRect" presStyleLbl="bgAcc1" presStyleIdx="2" presStyleCnt="4" custScaleX="188709" custScaleY="174410" custLinFactX="100000" custLinFactY="-100000" custLinFactNeighborX="144774" custLinFactNeighborY="-130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C573D-A986-418C-BDD1-64A32B47DECB}" type="pres">
      <dgm:prSet presAssocID="{DBB4FDC7-B4BE-4D22-ABE5-1D1A576FA51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5B864-5FB2-4759-A606-A00740D986CB}" type="pres">
      <dgm:prSet presAssocID="{DBB4FDC7-B4BE-4D22-ABE5-1D1A576FA512}" presName="parentRect" presStyleLbl="alignNode1" presStyleIdx="2" presStyleCnt="4" custScaleX="140401" custScaleY="117521" custLinFactX="100000" custLinFactY="-231308" custLinFactNeighborX="153379" custLinFactNeighborY="-300000"/>
      <dgm:spPr/>
      <dgm:t>
        <a:bodyPr/>
        <a:lstStyle/>
        <a:p>
          <a:endParaRPr lang="ru-RU"/>
        </a:p>
      </dgm:t>
    </dgm:pt>
    <dgm:pt modelId="{2FB73BB5-BC90-46BD-8D15-3D55C88EB743}" type="pres">
      <dgm:prSet presAssocID="{DBB4FDC7-B4BE-4D22-ABE5-1D1A576FA512}" presName="adorn" presStyleLbl="fgAccFollowNode1" presStyleIdx="2" presStyleCnt="4" custScaleX="262810" custScaleY="242393" custLinFactX="347830" custLinFactY="-200078" custLinFactNeighborX="400000" custLinFactNeighborY="-300000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effectLst>
          <a:glow rad="1397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ru-RU"/>
        </a:p>
      </dgm:t>
    </dgm:pt>
    <dgm:pt modelId="{EFD5680E-947D-400D-9D86-C2BF30E3104D}" type="pres">
      <dgm:prSet presAssocID="{60248D95-EB62-4DAB-9CA7-D579D097269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B1E4B08-7FC1-429C-93F0-5ABB7A8988B1}" type="pres">
      <dgm:prSet presAssocID="{EC86C36B-8530-48F6-A3D6-E00874B5402D}" presName="compNode" presStyleCnt="0"/>
      <dgm:spPr/>
    </dgm:pt>
    <dgm:pt modelId="{8D732E5D-00B8-42CA-B7B2-F2D3E51D5CA7}" type="pres">
      <dgm:prSet presAssocID="{EC86C36B-8530-48F6-A3D6-E00874B5402D}" presName="childRect" presStyleLbl="bgAcc1" presStyleIdx="3" presStyleCnt="4" custScaleX="188709" custScaleY="166962" custLinFactX="-84496" custLinFactY="-100000" custLinFactNeighborX="-100000" custLinFactNeighborY="-133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BF41E-0AC7-4F1B-8529-87EDA2E719FF}" type="pres">
      <dgm:prSet presAssocID="{EC86C36B-8530-48F6-A3D6-E00874B5402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41B55-93D7-455F-B890-63D6B0BFF08C}" type="pres">
      <dgm:prSet presAssocID="{EC86C36B-8530-48F6-A3D6-E00874B5402D}" presName="parentRect" presStyleLbl="alignNode1" presStyleIdx="3" presStyleCnt="4" custScaleX="122850" custScaleY="121740" custLinFactX="-88543" custLinFactY="-224868" custLinFactNeighborX="-100000" custLinFactNeighborY="-300000"/>
      <dgm:spPr/>
      <dgm:t>
        <a:bodyPr/>
        <a:lstStyle/>
        <a:p>
          <a:endParaRPr lang="ru-RU"/>
        </a:p>
      </dgm:t>
    </dgm:pt>
    <dgm:pt modelId="{7442B467-A5F9-4F5B-B64E-E2F6A84A37DB}" type="pres">
      <dgm:prSet presAssocID="{EC86C36B-8530-48F6-A3D6-E00874B5402D}" presName="adorn" presStyleLbl="fgAccFollowNode1" presStyleIdx="3" presStyleCnt="4" custScaleX="262810" custScaleY="242393" custLinFactX="-200000" custLinFactY="-206363" custLinFactNeighborX="-276074" custLinFactNeighborY="-300000"/>
      <dgm:spPr>
        <a:blipFill rotWithShape="0">
          <a:blip xmlns:r="http://schemas.openxmlformats.org/officeDocument/2006/relationships" r:embed="rId4"/>
          <a:stretch>
            <a:fillRect/>
          </a:stretch>
        </a:blipFill>
        <a:effectLst>
          <a:glow rad="139700">
            <a:schemeClr val="accent6">
              <a:satMod val="175000"/>
              <a:alpha val="40000"/>
            </a:schemeClr>
          </a:glow>
        </a:effectLst>
      </dgm:spPr>
    </dgm:pt>
  </dgm:ptLst>
  <dgm:cxnLst>
    <dgm:cxn modelId="{7C0731C7-CED1-4D80-BB1C-9654581ECB10}" type="presOf" srcId="{2E3FEC67-D43E-4AC1-8402-F851C9E4EB8C}" destId="{9DA6F30F-8563-4F8B-8FB3-C2F690047C65}" srcOrd="0" destOrd="1" presId="urn:microsoft.com/office/officeart/2005/8/layout/bList2#1"/>
    <dgm:cxn modelId="{F6B7F817-CB61-4EAB-8F19-F14FB66BDDFD}" srcId="{26C3E84D-A3DA-4607-88AE-F2D4C8DC13D6}" destId="{D0A220B4-3CE5-448F-A4B5-D8A4A0058C84}" srcOrd="0" destOrd="0" parTransId="{A8A9E6B0-A21C-408B-A4F7-C34178348252}" sibTransId="{672FB6AF-58D8-48CF-8702-2313B253FDDE}"/>
    <dgm:cxn modelId="{BCFF250B-3135-4312-8A2A-98B563AE98EE}" srcId="{DBB4FDC7-B4BE-4D22-ABE5-1D1A576FA512}" destId="{FA685AF7-A4CF-46E4-B1E5-24FECB09FF92}" srcOrd="0" destOrd="0" parTransId="{864917C2-108E-4257-AE7C-76A32FD28385}" sibTransId="{9FC3B468-8898-4177-8738-D4C0888CC3CC}"/>
    <dgm:cxn modelId="{80B90885-5108-4F58-9B48-58EAC821BF72}" type="presOf" srcId="{017C8C31-BC1D-4FA3-B0B0-3EBECA78246E}" destId="{6A3E7E3D-22F9-49A8-938E-21E5CDE40FB7}" srcOrd="0" destOrd="0" presId="urn:microsoft.com/office/officeart/2005/8/layout/bList2#1"/>
    <dgm:cxn modelId="{A3FE04B5-F9D1-40F0-9DFB-651BFAE0054C}" type="presOf" srcId="{60248D95-EB62-4DAB-9CA7-D579D0972690}" destId="{EFD5680E-947D-400D-9D86-C2BF30E3104D}" srcOrd="0" destOrd="0" presId="urn:microsoft.com/office/officeart/2005/8/layout/bList2#1"/>
    <dgm:cxn modelId="{6FF0B8E3-7354-4A3C-BE5D-E0BEE9AD547A}" srcId="{26C3E84D-A3DA-4607-88AE-F2D4C8DC13D6}" destId="{EC86C36B-8530-48F6-A3D6-E00874B5402D}" srcOrd="3" destOrd="0" parTransId="{B57FF6B2-6D9C-4724-8EFB-0A21273B2AEE}" sibTransId="{3C166171-B9FF-4744-9871-C2DC5CC861FB}"/>
    <dgm:cxn modelId="{15176911-BDC2-46AD-8D00-A4BB132FE881}" type="presOf" srcId="{575943A3-D422-4664-9E3C-9A5F8198E13B}" destId="{6A3E7E3D-22F9-49A8-938E-21E5CDE40FB7}" srcOrd="0" destOrd="1" presId="urn:microsoft.com/office/officeart/2005/8/layout/bList2#1"/>
    <dgm:cxn modelId="{7EF27FE1-6D6C-49CF-849E-4007EAF2049C}" type="presOf" srcId="{D0A220B4-3CE5-448F-A4B5-D8A4A0058C84}" destId="{8BEC3DDB-ACA7-4E4E-A1DA-FC807517593F}" srcOrd="1" destOrd="0" presId="urn:microsoft.com/office/officeart/2005/8/layout/bList2#1"/>
    <dgm:cxn modelId="{9FBB2AAE-EF1F-4F82-90F4-D763522F40FE}" srcId="{DBB4FDC7-B4BE-4D22-ABE5-1D1A576FA512}" destId="{2E3FEC67-D43E-4AC1-8402-F851C9E4EB8C}" srcOrd="1" destOrd="0" parTransId="{6B7342A7-8303-4796-9D6F-0DC39FD5DAD6}" sibTransId="{E4DF8E01-E6F2-4F1E-AF10-691806E468C9}"/>
    <dgm:cxn modelId="{11547C66-A2D0-403A-9ED3-FE544E2CD14F}" type="presOf" srcId="{26C3E84D-A3DA-4607-88AE-F2D4C8DC13D6}" destId="{CC6DC64B-3F17-40F1-8DB9-FE9E8C347842}" srcOrd="0" destOrd="0" presId="urn:microsoft.com/office/officeart/2005/8/layout/bList2#1"/>
    <dgm:cxn modelId="{D1B82B8A-CF59-4AD7-9228-5B80F144F870}" srcId="{26C3E84D-A3DA-4607-88AE-F2D4C8DC13D6}" destId="{DBB4FDC7-B4BE-4D22-ABE5-1D1A576FA512}" srcOrd="2" destOrd="0" parTransId="{D4615933-FF9F-4C02-8958-9C58854632EF}" sibTransId="{60248D95-EB62-4DAB-9CA7-D579D0972690}"/>
    <dgm:cxn modelId="{0E45EE5F-1E40-4545-80A4-E6E867AB784F}" srcId="{26C3E84D-A3DA-4607-88AE-F2D4C8DC13D6}" destId="{5578809A-7DB8-453E-A730-944972476EB0}" srcOrd="1" destOrd="0" parTransId="{FCB6BB82-D274-45CE-BF86-5E4C73E830F8}" sibTransId="{DBBF6D45-27FC-4CCE-B9DF-06CBBABA2D40}"/>
    <dgm:cxn modelId="{04610A78-47BE-4F20-9E70-A7FBAEFBE954}" type="presOf" srcId="{DBB4FDC7-B4BE-4D22-ABE5-1D1A576FA512}" destId="{75D5B864-5FB2-4759-A606-A00740D986CB}" srcOrd="1" destOrd="0" presId="urn:microsoft.com/office/officeart/2005/8/layout/bList2#1"/>
    <dgm:cxn modelId="{FD34660E-613D-4E81-B260-24BA5DE74557}" type="presOf" srcId="{672FB6AF-58D8-48CF-8702-2313B253FDDE}" destId="{B3F7EE66-FB54-4224-9671-156C93AE684A}" srcOrd="0" destOrd="0" presId="urn:microsoft.com/office/officeart/2005/8/layout/bList2#1"/>
    <dgm:cxn modelId="{C81AFECC-0B12-4E6D-AA76-C3F69AE5DB64}" type="presOf" srcId="{71B31139-35F0-4C8C-99DB-D8D6989939A3}" destId="{8D732E5D-00B8-42CA-B7B2-F2D3E51D5CA7}" srcOrd="0" destOrd="1" presId="urn:microsoft.com/office/officeart/2005/8/layout/bList2#1"/>
    <dgm:cxn modelId="{01D17D9C-9292-4E8B-B5FC-329241A3809A}" type="presOf" srcId="{43215D6A-2483-470A-B417-688A645D25EE}" destId="{5DCCFB35-B223-45EE-973A-994A6C52703B}" srcOrd="0" destOrd="0" presId="urn:microsoft.com/office/officeart/2005/8/layout/bList2#1"/>
    <dgm:cxn modelId="{C290BA80-D9C2-42C4-9D4B-3374D2044136}" type="presOf" srcId="{EC86C36B-8530-48F6-A3D6-E00874B5402D}" destId="{9C8BF41E-0AC7-4F1B-8529-87EDA2E719FF}" srcOrd="0" destOrd="0" presId="urn:microsoft.com/office/officeart/2005/8/layout/bList2#1"/>
    <dgm:cxn modelId="{6C8A3C60-E53D-4822-8586-5B0F5F347170}" type="presOf" srcId="{5578809A-7DB8-453E-A730-944972476EB0}" destId="{7A21B895-DF14-4E38-8373-2EAC727087A6}" srcOrd="0" destOrd="0" presId="urn:microsoft.com/office/officeart/2005/8/layout/bList2#1"/>
    <dgm:cxn modelId="{AFDEF618-F888-4D75-9A45-D9010DDAF5A2}" srcId="{D0A220B4-3CE5-448F-A4B5-D8A4A0058C84}" destId="{575943A3-D422-4664-9E3C-9A5F8198E13B}" srcOrd="1" destOrd="0" parTransId="{95BE824B-FA6B-4EEA-AC8B-B62C201A0D7D}" sibTransId="{26E89DA7-112C-42FA-BE25-A1B80FE9D785}"/>
    <dgm:cxn modelId="{AE83B150-8ACA-436E-803A-0D0A9EA0EF6E}" type="presOf" srcId="{FA685AF7-A4CF-46E4-B1E5-24FECB09FF92}" destId="{9DA6F30F-8563-4F8B-8FB3-C2F690047C65}" srcOrd="0" destOrd="0" presId="urn:microsoft.com/office/officeart/2005/8/layout/bList2#1"/>
    <dgm:cxn modelId="{7FFAFE16-527B-49B3-AE92-91E78B5861E7}" srcId="{EC86C36B-8530-48F6-A3D6-E00874B5402D}" destId="{0B7BCF51-4D02-4E26-BB87-1D6762B86DDF}" srcOrd="0" destOrd="0" parTransId="{9B478036-7435-4F22-B14D-4E4FA67C7674}" sibTransId="{59F21500-B161-440F-A62F-D91DF34DB0A5}"/>
    <dgm:cxn modelId="{1BC89511-F474-4676-B79E-942F191739E1}" srcId="{5578809A-7DB8-453E-A730-944972476EB0}" destId="{B93D6A7A-D132-4D9C-9717-B833FD4C0488}" srcOrd="1" destOrd="0" parTransId="{9F21D8E4-28A8-4F04-B150-6A87C86495FB}" sibTransId="{D61AE329-234D-48C9-8203-1C0665777259}"/>
    <dgm:cxn modelId="{978C8BE6-E010-480F-B18B-AE2EA253BD00}" type="presOf" srcId="{EC86C36B-8530-48F6-A3D6-E00874B5402D}" destId="{3E241B55-93D7-455F-B890-63D6B0BFF08C}" srcOrd="1" destOrd="0" presId="urn:microsoft.com/office/officeart/2005/8/layout/bList2#1"/>
    <dgm:cxn modelId="{93B1876A-78BF-4A56-8B46-D517816BD5D1}" type="presOf" srcId="{B93D6A7A-D132-4D9C-9717-B833FD4C0488}" destId="{5DCCFB35-B223-45EE-973A-994A6C52703B}" srcOrd="0" destOrd="1" presId="urn:microsoft.com/office/officeart/2005/8/layout/bList2#1"/>
    <dgm:cxn modelId="{9BAAF036-C2D6-4648-9DEB-3610B1B70272}" type="presOf" srcId="{D0A220B4-3CE5-448F-A4B5-D8A4A0058C84}" destId="{DF55CC20-6669-49FE-AC4C-881D36C821D7}" srcOrd="0" destOrd="0" presId="urn:microsoft.com/office/officeart/2005/8/layout/bList2#1"/>
    <dgm:cxn modelId="{16ECF68A-7650-45E0-8A87-A542D76A4443}" srcId="{EC86C36B-8530-48F6-A3D6-E00874B5402D}" destId="{71B31139-35F0-4C8C-99DB-D8D6989939A3}" srcOrd="1" destOrd="0" parTransId="{FA8328DA-CD2A-4241-A45C-BC5D4387FB4C}" sibTransId="{43FEAF9C-BB5D-4ECB-A797-119A57024E27}"/>
    <dgm:cxn modelId="{07B97E65-0529-439E-8B74-94A054FB162C}" srcId="{D0A220B4-3CE5-448F-A4B5-D8A4A0058C84}" destId="{017C8C31-BC1D-4FA3-B0B0-3EBECA78246E}" srcOrd="0" destOrd="0" parTransId="{EC1FB4E1-3D6E-4E71-BA23-AA21A93C2C28}" sibTransId="{AF53E9B8-592E-437A-BF4C-DD590B766542}"/>
    <dgm:cxn modelId="{153E9E1C-028E-4F64-97E3-7D1FB26B3BDF}" srcId="{5578809A-7DB8-453E-A730-944972476EB0}" destId="{43215D6A-2483-470A-B417-688A645D25EE}" srcOrd="0" destOrd="0" parTransId="{CD7801E0-F9A7-404B-8C85-D024C8DACA14}" sibTransId="{360DEAD1-5F81-456E-9785-DB3B697D338D}"/>
    <dgm:cxn modelId="{79FF2F51-3504-4812-8F10-009A30F2886A}" type="presOf" srcId="{DBBF6D45-27FC-4CCE-B9DF-06CBBABA2D40}" destId="{30BD20F7-CC6B-4278-9BC9-A6A299C3DF7A}" srcOrd="0" destOrd="0" presId="urn:microsoft.com/office/officeart/2005/8/layout/bList2#1"/>
    <dgm:cxn modelId="{8A954C7C-BB14-4634-909A-69F94E34A0F9}" type="presOf" srcId="{0B7BCF51-4D02-4E26-BB87-1D6762B86DDF}" destId="{8D732E5D-00B8-42CA-B7B2-F2D3E51D5CA7}" srcOrd="0" destOrd="0" presId="urn:microsoft.com/office/officeart/2005/8/layout/bList2#1"/>
    <dgm:cxn modelId="{E80D56B2-7E25-4B6A-BD6F-DD3BA28CD8E7}" type="presOf" srcId="{DBB4FDC7-B4BE-4D22-ABE5-1D1A576FA512}" destId="{319C573D-A986-418C-BDD1-64A32B47DECB}" srcOrd="0" destOrd="0" presId="urn:microsoft.com/office/officeart/2005/8/layout/bList2#1"/>
    <dgm:cxn modelId="{F7B7E62F-1300-4857-9AEF-C023B3AC8EBD}" type="presOf" srcId="{5578809A-7DB8-453E-A730-944972476EB0}" destId="{0622936E-CFF2-4390-B1BE-B9A4AD07A17E}" srcOrd="1" destOrd="0" presId="urn:microsoft.com/office/officeart/2005/8/layout/bList2#1"/>
    <dgm:cxn modelId="{8CFB91E7-E31B-41EF-990D-AFD071E74AE3}" type="presParOf" srcId="{CC6DC64B-3F17-40F1-8DB9-FE9E8C347842}" destId="{6E1837D0-4D42-4182-BDF8-80426DE0D66A}" srcOrd="0" destOrd="0" presId="urn:microsoft.com/office/officeart/2005/8/layout/bList2#1"/>
    <dgm:cxn modelId="{61E0F974-D1F2-4803-BED8-E5186AB4F198}" type="presParOf" srcId="{6E1837D0-4D42-4182-BDF8-80426DE0D66A}" destId="{6A3E7E3D-22F9-49A8-938E-21E5CDE40FB7}" srcOrd="0" destOrd="0" presId="urn:microsoft.com/office/officeart/2005/8/layout/bList2#1"/>
    <dgm:cxn modelId="{3E4C7AA9-74B8-43EB-BFB5-0C1E6E005712}" type="presParOf" srcId="{6E1837D0-4D42-4182-BDF8-80426DE0D66A}" destId="{DF55CC20-6669-49FE-AC4C-881D36C821D7}" srcOrd="1" destOrd="0" presId="urn:microsoft.com/office/officeart/2005/8/layout/bList2#1"/>
    <dgm:cxn modelId="{D413847C-9781-4F1B-B81B-CDA78A6B95EF}" type="presParOf" srcId="{6E1837D0-4D42-4182-BDF8-80426DE0D66A}" destId="{8BEC3DDB-ACA7-4E4E-A1DA-FC807517593F}" srcOrd="2" destOrd="0" presId="urn:microsoft.com/office/officeart/2005/8/layout/bList2#1"/>
    <dgm:cxn modelId="{6AD21799-EF04-449D-97B5-44FFCFC13F56}" type="presParOf" srcId="{6E1837D0-4D42-4182-BDF8-80426DE0D66A}" destId="{68E38E15-463F-455D-B389-0D4C3AA9AAD4}" srcOrd="3" destOrd="0" presId="urn:microsoft.com/office/officeart/2005/8/layout/bList2#1"/>
    <dgm:cxn modelId="{13AF8122-52AB-4E02-A40C-56AE6F967D62}" type="presParOf" srcId="{CC6DC64B-3F17-40F1-8DB9-FE9E8C347842}" destId="{B3F7EE66-FB54-4224-9671-156C93AE684A}" srcOrd="1" destOrd="0" presId="urn:microsoft.com/office/officeart/2005/8/layout/bList2#1"/>
    <dgm:cxn modelId="{A9A81AB9-BB28-410F-9309-249B855D99B0}" type="presParOf" srcId="{CC6DC64B-3F17-40F1-8DB9-FE9E8C347842}" destId="{70269A6E-4282-4CE0-8D20-38D5BC171C04}" srcOrd="2" destOrd="0" presId="urn:microsoft.com/office/officeart/2005/8/layout/bList2#1"/>
    <dgm:cxn modelId="{EE2F6AD4-7711-47D4-BD86-5782A9419583}" type="presParOf" srcId="{70269A6E-4282-4CE0-8D20-38D5BC171C04}" destId="{5DCCFB35-B223-45EE-973A-994A6C52703B}" srcOrd="0" destOrd="0" presId="urn:microsoft.com/office/officeart/2005/8/layout/bList2#1"/>
    <dgm:cxn modelId="{BAED4A90-74A8-45FB-94A4-4FB100EDC73B}" type="presParOf" srcId="{70269A6E-4282-4CE0-8D20-38D5BC171C04}" destId="{7A21B895-DF14-4E38-8373-2EAC727087A6}" srcOrd="1" destOrd="0" presId="urn:microsoft.com/office/officeart/2005/8/layout/bList2#1"/>
    <dgm:cxn modelId="{AD2BD7D3-29CF-4AC1-920C-A36648DD8093}" type="presParOf" srcId="{70269A6E-4282-4CE0-8D20-38D5BC171C04}" destId="{0622936E-CFF2-4390-B1BE-B9A4AD07A17E}" srcOrd="2" destOrd="0" presId="urn:microsoft.com/office/officeart/2005/8/layout/bList2#1"/>
    <dgm:cxn modelId="{D5963E61-31BE-4E0E-BBA6-FADC30E43C6E}" type="presParOf" srcId="{70269A6E-4282-4CE0-8D20-38D5BC171C04}" destId="{FF6AD107-6E8C-4AEF-BCF2-33680709B994}" srcOrd="3" destOrd="0" presId="urn:microsoft.com/office/officeart/2005/8/layout/bList2#1"/>
    <dgm:cxn modelId="{FDFF3055-5031-4661-88A3-F370B25C839D}" type="presParOf" srcId="{CC6DC64B-3F17-40F1-8DB9-FE9E8C347842}" destId="{30BD20F7-CC6B-4278-9BC9-A6A299C3DF7A}" srcOrd="3" destOrd="0" presId="urn:microsoft.com/office/officeart/2005/8/layout/bList2#1"/>
    <dgm:cxn modelId="{C66749DD-26E5-46A9-89CC-785EAD1A2956}" type="presParOf" srcId="{CC6DC64B-3F17-40F1-8DB9-FE9E8C347842}" destId="{EDA1D205-A127-4DFD-91DC-BCB9624733E4}" srcOrd="4" destOrd="0" presId="urn:microsoft.com/office/officeart/2005/8/layout/bList2#1"/>
    <dgm:cxn modelId="{5190C3A9-44AE-4F4E-8DDC-545BF164B8C2}" type="presParOf" srcId="{EDA1D205-A127-4DFD-91DC-BCB9624733E4}" destId="{9DA6F30F-8563-4F8B-8FB3-C2F690047C65}" srcOrd="0" destOrd="0" presId="urn:microsoft.com/office/officeart/2005/8/layout/bList2#1"/>
    <dgm:cxn modelId="{F669D221-07E4-46F8-A563-75B89D1B1969}" type="presParOf" srcId="{EDA1D205-A127-4DFD-91DC-BCB9624733E4}" destId="{319C573D-A986-418C-BDD1-64A32B47DECB}" srcOrd="1" destOrd="0" presId="urn:microsoft.com/office/officeart/2005/8/layout/bList2#1"/>
    <dgm:cxn modelId="{5C26383D-AACD-4F9C-8CF5-2F9392C00707}" type="presParOf" srcId="{EDA1D205-A127-4DFD-91DC-BCB9624733E4}" destId="{75D5B864-5FB2-4759-A606-A00740D986CB}" srcOrd="2" destOrd="0" presId="urn:microsoft.com/office/officeart/2005/8/layout/bList2#1"/>
    <dgm:cxn modelId="{40911359-0338-4723-9B51-1EF066F6BBD4}" type="presParOf" srcId="{EDA1D205-A127-4DFD-91DC-BCB9624733E4}" destId="{2FB73BB5-BC90-46BD-8D15-3D55C88EB743}" srcOrd="3" destOrd="0" presId="urn:microsoft.com/office/officeart/2005/8/layout/bList2#1"/>
    <dgm:cxn modelId="{662D2A5A-990A-4D8D-B5B3-3092B822823D}" type="presParOf" srcId="{CC6DC64B-3F17-40F1-8DB9-FE9E8C347842}" destId="{EFD5680E-947D-400D-9D86-C2BF30E3104D}" srcOrd="5" destOrd="0" presId="urn:microsoft.com/office/officeart/2005/8/layout/bList2#1"/>
    <dgm:cxn modelId="{BD115E98-B0AA-4E4E-B123-1AF11F2AACBF}" type="presParOf" srcId="{CC6DC64B-3F17-40F1-8DB9-FE9E8C347842}" destId="{2B1E4B08-7FC1-429C-93F0-5ABB7A8988B1}" srcOrd="6" destOrd="0" presId="urn:microsoft.com/office/officeart/2005/8/layout/bList2#1"/>
    <dgm:cxn modelId="{F7934A91-209D-48C0-9922-B79EA8D9CE02}" type="presParOf" srcId="{2B1E4B08-7FC1-429C-93F0-5ABB7A8988B1}" destId="{8D732E5D-00B8-42CA-B7B2-F2D3E51D5CA7}" srcOrd="0" destOrd="0" presId="urn:microsoft.com/office/officeart/2005/8/layout/bList2#1"/>
    <dgm:cxn modelId="{27D5A145-3F01-4870-B1F6-0BC2C0775B2A}" type="presParOf" srcId="{2B1E4B08-7FC1-429C-93F0-5ABB7A8988B1}" destId="{9C8BF41E-0AC7-4F1B-8529-87EDA2E719FF}" srcOrd="1" destOrd="0" presId="urn:microsoft.com/office/officeart/2005/8/layout/bList2#1"/>
    <dgm:cxn modelId="{031B4CC0-9E6F-46FF-AFEA-1793485499E9}" type="presParOf" srcId="{2B1E4B08-7FC1-429C-93F0-5ABB7A8988B1}" destId="{3E241B55-93D7-455F-B890-63D6B0BFF08C}" srcOrd="2" destOrd="0" presId="urn:microsoft.com/office/officeart/2005/8/layout/bList2#1"/>
    <dgm:cxn modelId="{68DED3FC-99B8-441E-870D-5EEC3190F48D}" type="presParOf" srcId="{2B1E4B08-7FC1-429C-93F0-5ABB7A8988B1}" destId="{7442B467-A5F9-4F5B-B64E-E2F6A84A37DB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168,5%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431985" custLinFactNeighborX="2927" custLinFactNeighborY="57900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242946" custScaleY="92774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03E050-CE69-4E7D-8121-350B347E9AC9}" type="presOf" srcId="{1806BFB5-AF45-4794-A1D2-BA25547B339C}" destId="{9BB7B1E6-AE5A-4210-9199-82FF5434F78D}" srcOrd="0" destOrd="0" presId="urn:microsoft.com/office/officeart/2005/8/layout/arrow2"/>
    <dgm:cxn modelId="{C9D87BE5-BBFD-4413-9EE5-D188EBD34486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ECFEFD9E-239E-42C8-96B2-4AA7CBA8C0E2}" type="presParOf" srcId="{9530D2BD-AB98-4F17-84D5-E932EFE54529}" destId="{F1862E2D-E9EB-44BE-B5E5-07C5A532DE17}" srcOrd="0" destOrd="0" presId="urn:microsoft.com/office/officeart/2005/8/layout/arrow2"/>
    <dgm:cxn modelId="{9CA384AA-14B1-4383-B4BA-21E7137C59D2}" type="presParOf" srcId="{9530D2BD-AB98-4F17-84D5-E932EFE54529}" destId="{4E82B2D5-7A13-4873-8B29-F2676275F80F}" srcOrd="1" destOrd="0" presId="urn:microsoft.com/office/officeart/2005/8/layout/arrow2"/>
    <dgm:cxn modelId="{613278B8-F952-4CC9-90C8-D0EB121EBA6F}" type="presParOf" srcId="{4E82B2D5-7A13-4873-8B29-F2676275F80F}" destId="{707DDA8B-220C-415C-B6EA-73DC03D06699}" srcOrd="0" destOrd="0" presId="urn:microsoft.com/office/officeart/2005/8/layout/arrow2"/>
    <dgm:cxn modelId="{1D2D1FA7-E327-47B7-8BC3-FBB722AE8432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8C48502-65C9-4499-B41F-252AE64984D3}" type="doc">
      <dgm:prSet loTypeId="urn:microsoft.com/office/officeart/2005/8/layout/arrow2" loCatId="process" qsTypeId="urn:microsoft.com/office/officeart/2005/8/quickstyle/simple1" qsCatId="simple" csTypeId="urn:microsoft.com/office/officeart/2005/8/colors/accent1_1" csCatId="accent1" phldr="1"/>
      <dgm:spPr/>
    </dgm:pt>
    <dgm:pt modelId="{1806BFB5-AF45-4794-A1D2-BA25547B339C}">
      <dgm:prSet phldrT="[Текст]" custT="1"/>
      <dgm:spPr/>
      <dgm:t>
        <a:bodyPr/>
        <a:lstStyle/>
        <a:p>
          <a:r>
            <a:rPr lang="ru-RU" sz="1200" b="1" dirty="0" smtClean="0"/>
            <a:t>235,1%</a:t>
          </a:r>
        </a:p>
        <a:p>
          <a:endParaRPr lang="ru-RU" sz="1600" dirty="0"/>
        </a:p>
      </dgm:t>
    </dgm:pt>
    <dgm:pt modelId="{BCCE1FD5-9EBA-488E-9B12-F475877F10BE}" type="parTrans" cxnId="{C8D79ADE-F7DA-41D0-B311-3597E5F3AF5C}">
      <dgm:prSet/>
      <dgm:spPr/>
      <dgm:t>
        <a:bodyPr/>
        <a:lstStyle/>
        <a:p>
          <a:endParaRPr lang="ru-RU"/>
        </a:p>
      </dgm:t>
    </dgm:pt>
    <dgm:pt modelId="{9524691D-C8DC-48FB-A743-F04E714784B5}" type="sibTrans" cxnId="{C8D79ADE-F7DA-41D0-B311-3597E5F3AF5C}">
      <dgm:prSet/>
      <dgm:spPr/>
      <dgm:t>
        <a:bodyPr/>
        <a:lstStyle/>
        <a:p>
          <a:endParaRPr lang="ru-RU"/>
        </a:p>
      </dgm:t>
    </dgm:pt>
    <dgm:pt modelId="{9530D2BD-AB98-4F17-84D5-E932EFE54529}" type="pres">
      <dgm:prSet presAssocID="{88C48502-65C9-4499-B41F-252AE64984D3}" presName="arrowDiagram" presStyleCnt="0">
        <dgm:presLayoutVars>
          <dgm:chMax val="5"/>
          <dgm:dir/>
          <dgm:resizeHandles val="exact"/>
        </dgm:presLayoutVars>
      </dgm:prSet>
      <dgm:spPr/>
    </dgm:pt>
    <dgm:pt modelId="{F1862E2D-E9EB-44BE-B5E5-07C5A532DE17}" type="pres">
      <dgm:prSet presAssocID="{88C48502-65C9-4499-B41F-252AE64984D3}" presName="arrow" presStyleLbl="bgShp" presStyleIdx="0" presStyleCnt="1" custAng="431985" custLinFactNeighborX="2927" custLinFactNeighborY="57900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</dgm:pt>
    <dgm:pt modelId="{4E82B2D5-7A13-4873-8B29-F2676275F80F}" type="pres">
      <dgm:prSet presAssocID="{88C48502-65C9-4499-B41F-252AE64984D3}" presName="arrowDiagram1" presStyleCnt="0">
        <dgm:presLayoutVars>
          <dgm:bulletEnabled val="1"/>
        </dgm:presLayoutVars>
      </dgm:prSet>
      <dgm:spPr/>
    </dgm:pt>
    <dgm:pt modelId="{707DDA8B-220C-415C-B6EA-73DC03D06699}" type="pres">
      <dgm:prSet presAssocID="{1806BFB5-AF45-4794-A1D2-BA25547B339C}" presName="bullet1" presStyleLbl="node1" presStyleIdx="0" presStyleCnt="1" custFlipVert="1" custFlipHor="1" custScaleX="109511" custScaleY="66001" custLinFactY="300000" custLinFactNeighborX="54756" custLinFactNeighborY="339420"/>
      <dgm:spPr/>
    </dgm:pt>
    <dgm:pt modelId="{9BB7B1E6-AE5A-4210-9199-82FF5434F78D}" type="pres">
      <dgm:prSet presAssocID="{1806BFB5-AF45-4794-A1D2-BA25547B339C}" presName="textBox1" presStyleLbl="revTx" presStyleIdx="0" presStyleCnt="1" custAng="0" custScaleX="176280" custScaleY="92774" custLinFactNeighborX="-28527" custLinFactNeighborY="82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BB8B49-692F-42A7-8183-5678504E533A}" type="presOf" srcId="{1806BFB5-AF45-4794-A1D2-BA25547B339C}" destId="{9BB7B1E6-AE5A-4210-9199-82FF5434F78D}" srcOrd="0" destOrd="0" presId="urn:microsoft.com/office/officeart/2005/8/layout/arrow2"/>
    <dgm:cxn modelId="{6A8210E0-D2BE-4944-A1E1-BABF263934CC}" type="presOf" srcId="{88C48502-65C9-4499-B41F-252AE64984D3}" destId="{9530D2BD-AB98-4F17-84D5-E932EFE54529}" srcOrd="0" destOrd="0" presId="urn:microsoft.com/office/officeart/2005/8/layout/arrow2"/>
    <dgm:cxn modelId="{C8D79ADE-F7DA-41D0-B311-3597E5F3AF5C}" srcId="{88C48502-65C9-4499-B41F-252AE64984D3}" destId="{1806BFB5-AF45-4794-A1D2-BA25547B339C}" srcOrd="0" destOrd="0" parTransId="{BCCE1FD5-9EBA-488E-9B12-F475877F10BE}" sibTransId="{9524691D-C8DC-48FB-A743-F04E714784B5}"/>
    <dgm:cxn modelId="{8F682410-310B-46BE-82E7-61DE9622CB27}" type="presParOf" srcId="{9530D2BD-AB98-4F17-84D5-E932EFE54529}" destId="{F1862E2D-E9EB-44BE-B5E5-07C5A532DE17}" srcOrd="0" destOrd="0" presId="urn:microsoft.com/office/officeart/2005/8/layout/arrow2"/>
    <dgm:cxn modelId="{F35007EC-EC5E-4ABE-8096-A497E476444F}" type="presParOf" srcId="{9530D2BD-AB98-4F17-84D5-E932EFE54529}" destId="{4E82B2D5-7A13-4873-8B29-F2676275F80F}" srcOrd="1" destOrd="0" presId="urn:microsoft.com/office/officeart/2005/8/layout/arrow2"/>
    <dgm:cxn modelId="{EF1B1B69-AC57-4E26-867A-A4D1BDB54416}" type="presParOf" srcId="{4E82B2D5-7A13-4873-8B29-F2676275F80F}" destId="{707DDA8B-220C-415C-B6EA-73DC03D06699}" srcOrd="0" destOrd="0" presId="urn:microsoft.com/office/officeart/2005/8/layout/arrow2"/>
    <dgm:cxn modelId="{54D4A81F-45D8-4960-8D4B-DEAD844D49A8}" type="presParOf" srcId="{4E82B2D5-7A13-4873-8B29-F2676275F80F}" destId="{9BB7B1E6-AE5A-4210-9199-82FF5434F78D}" srcOrd="1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2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93E84E-9F58-4E78-9DC8-AD3960228289}" type="doc">
      <dgm:prSet loTypeId="urn:microsoft.com/office/officeart/2005/8/layout/cycle3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B2A3C54-DAC0-453F-BF75-3EDE39F2781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Рассмотрение проекта бюджета очередного года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B6E1AF1-158C-42E2-986C-19406CEC35A5}" type="parTrans" cxnId="{F7006BAE-8AF2-4DD7-9F4C-2DAA6E0732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2759247-DD87-403F-9F6E-10720D97B555}" type="sibTrans" cxnId="{F7006BAE-8AF2-4DD7-9F4C-2DAA6E07329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A61C4FF-0D07-45B5-822D-3D1D3755A99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Исполнение бюджета в текущем году</a:t>
          </a:r>
        </a:p>
      </dgm:t>
    </dgm:pt>
    <dgm:pt modelId="{8D6BBCB5-A954-44D2-9595-3B5B22BA7B80}" type="parTrans" cxnId="{1644F4F2-BCE0-4E49-BCB5-B476672ECBA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EB6E4CB-2B81-48EA-82BD-C50F614D9C80}" type="sibTrans" cxnId="{1644F4F2-BCE0-4E49-BCB5-B476672ECBA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A8F1C24-624B-44E0-9961-FA419D46044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Формирование отчета об исполнении бюджета предыдущего года</a:t>
          </a:r>
        </a:p>
      </dgm:t>
    </dgm:pt>
    <dgm:pt modelId="{9AD4AA60-3EB2-4496-ACD4-F6BD7E9CA3CD}" type="parTrans" cxnId="{F6A5B170-6CC5-4B0F-BDEF-2C63EB56E36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AB7DB43-19F5-4C07-B405-0CA6FC189E59}" type="sibTrans" cxnId="{F6A5B170-6CC5-4B0F-BDEF-2C63EB56E36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1CBCE7D-3DCA-424D-A72A-F7CB3040F99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Утверждение отчета об исполнении бюджета предыдущего года</a:t>
          </a:r>
        </a:p>
      </dgm:t>
    </dgm:pt>
    <dgm:pt modelId="{72FA6431-F934-497A-B423-B0B09278FAD7}" type="parTrans" cxnId="{3FD84E9E-A1B3-479C-9709-09B5B42D75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D3D5429-77CA-4775-B7CD-3BF4ABE45614}" type="sibTrans" cxnId="{3FD84E9E-A1B3-479C-9709-09B5B42D75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951D58B-FA07-4865-83D0-C7EECC0168B8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Составление проекта бюджета очередного года</a:t>
          </a:r>
        </a:p>
      </dgm:t>
    </dgm:pt>
    <dgm:pt modelId="{B0978ECE-10BD-4A8B-AC75-EDB99F31B0A0}" type="parTrans" cxnId="{671E7F74-F30C-4965-B55C-BBD4850BB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1166491-B3C2-43BB-BE5E-0C89162F4D6C}" type="sibTrans" cxnId="{671E7F74-F30C-4965-B55C-BBD4850BB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1B8CDF9-5C7E-40F4-83FD-AAE020D8BB47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Утверждение бюджета очередного года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842BE84-E055-49F5-8999-3C48ED29BDE4}" type="parTrans" cxnId="{35BB224A-8396-4E93-B801-C7382F3E7B1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05EF998-2936-4803-9A88-73E15DD03914}" type="sibTrans" cxnId="{35BB224A-8396-4E93-B801-C7382F3E7B1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4ED9675-456F-4C38-817C-C96A71AFB0E4}" type="pres">
      <dgm:prSet presAssocID="{4193E84E-9F58-4E78-9DC8-AD396022828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C7369-264F-4490-AA97-D8E9EF721C38}" type="pres">
      <dgm:prSet presAssocID="{4193E84E-9F58-4E78-9DC8-AD3960228289}" presName="cycle" presStyleCnt="0"/>
      <dgm:spPr/>
    </dgm:pt>
    <dgm:pt modelId="{53B689BD-1DDC-4CFD-A0DC-D91CBE7334A8}" type="pres">
      <dgm:prSet presAssocID="{5B2A3C54-DAC0-453F-BF75-3EDE39F2781D}" presName="nodeFirstNode" presStyleLbl="node1" presStyleIdx="0" presStyleCnt="6" custScaleX="158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7B471-5CBA-42D3-8E47-99A3105D6A4D}" type="pres">
      <dgm:prSet presAssocID="{82759247-DD87-403F-9F6E-10720D97B555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3BF2D202-6AD6-4194-882F-11A6EC6D9796}" type="pres">
      <dgm:prSet presAssocID="{B1B8CDF9-5C7E-40F4-83FD-AAE020D8BB47}" presName="nodeFollowingNodes" presStyleLbl="node1" presStyleIdx="1" presStyleCnt="6" custScaleX="126939" custRadScaleRad="110393" custRadScaleInc="20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F9173-E9BD-4134-B3E6-7EDCE77228D2}" type="pres">
      <dgm:prSet presAssocID="{2A61C4FF-0D07-45B5-822D-3D1D3755A992}" presName="nodeFollowingNodes" presStyleLbl="node1" presStyleIdx="2" presStyleCnt="6" custScaleX="134294" custRadScaleRad="108960" custRadScaleInc="-24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88EE9-A90D-4735-8478-70E6B913723A}" type="pres">
      <dgm:prSet presAssocID="{0A8F1C24-624B-44E0-9961-FA419D46044D}" presName="nodeFollowingNodes" presStyleLbl="node1" presStyleIdx="3" presStyleCnt="6" custScaleX="154422" custRadScaleRad="92227" custRadScaleInc="1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C0765-B750-4E69-AFC2-1774F7F1C5C7}" type="pres">
      <dgm:prSet presAssocID="{51CBCE7D-3DCA-424D-A72A-F7CB3040F996}" presName="nodeFollowingNodes" presStyleLbl="node1" presStyleIdx="4" presStyleCnt="6" custScaleX="134294" custRadScaleRad="112275" custRadScaleInc="25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89582-942C-4CED-95DC-A45D7562197D}" type="pres">
      <dgm:prSet presAssocID="{2951D58B-FA07-4865-83D0-C7EECC0168B8}" presName="nodeFollowingNodes" presStyleLbl="node1" presStyleIdx="5" presStyleCnt="6" custScaleX="126939" custRadScaleRad="113666" custRadScaleInc="-21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B224A-8396-4E93-B801-C7382F3E7B1B}" srcId="{4193E84E-9F58-4E78-9DC8-AD3960228289}" destId="{B1B8CDF9-5C7E-40F4-83FD-AAE020D8BB47}" srcOrd="1" destOrd="0" parTransId="{3842BE84-E055-49F5-8999-3C48ED29BDE4}" sibTransId="{B05EF998-2936-4803-9A88-73E15DD03914}"/>
    <dgm:cxn modelId="{F76523B8-1436-4728-9662-7BD59207130A}" type="presOf" srcId="{B1B8CDF9-5C7E-40F4-83FD-AAE020D8BB47}" destId="{3BF2D202-6AD6-4194-882F-11A6EC6D9796}" srcOrd="0" destOrd="0" presId="urn:microsoft.com/office/officeart/2005/8/layout/cycle3"/>
    <dgm:cxn modelId="{671E7F74-F30C-4965-B55C-BBD4850BBCD1}" srcId="{4193E84E-9F58-4E78-9DC8-AD3960228289}" destId="{2951D58B-FA07-4865-83D0-C7EECC0168B8}" srcOrd="5" destOrd="0" parTransId="{B0978ECE-10BD-4A8B-AC75-EDB99F31B0A0}" sibTransId="{C1166491-B3C2-43BB-BE5E-0C89162F4D6C}"/>
    <dgm:cxn modelId="{F6A5B170-6CC5-4B0F-BDEF-2C63EB56E36F}" srcId="{4193E84E-9F58-4E78-9DC8-AD3960228289}" destId="{0A8F1C24-624B-44E0-9961-FA419D46044D}" srcOrd="3" destOrd="0" parTransId="{9AD4AA60-3EB2-4496-ACD4-F6BD7E9CA3CD}" sibTransId="{BAB7DB43-19F5-4C07-B405-0CA6FC189E59}"/>
    <dgm:cxn modelId="{B3FC823D-1B18-4E8C-BEEC-07C7B77C77EA}" type="presOf" srcId="{82759247-DD87-403F-9F6E-10720D97B555}" destId="{F897B471-5CBA-42D3-8E47-99A3105D6A4D}" srcOrd="0" destOrd="0" presId="urn:microsoft.com/office/officeart/2005/8/layout/cycle3"/>
    <dgm:cxn modelId="{704CD8B8-BFE4-415A-9DDD-57A5B6D130D5}" type="presOf" srcId="{51CBCE7D-3DCA-424D-A72A-F7CB3040F996}" destId="{A9AC0765-B750-4E69-AFC2-1774F7F1C5C7}" srcOrd="0" destOrd="0" presId="urn:microsoft.com/office/officeart/2005/8/layout/cycle3"/>
    <dgm:cxn modelId="{F7006BAE-8AF2-4DD7-9F4C-2DAA6E073296}" srcId="{4193E84E-9F58-4E78-9DC8-AD3960228289}" destId="{5B2A3C54-DAC0-453F-BF75-3EDE39F2781D}" srcOrd="0" destOrd="0" parTransId="{EB6E1AF1-158C-42E2-986C-19406CEC35A5}" sibTransId="{82759247-DD87-403F-9F6E-10720D97B555}"/>
    <dgm:cxn modelId="{6F41FA5F-901E-4131-9C31-AA92771A3AB2}" type="presOf" srcId="{5B2A3C54-DAC0-453F-BF75-3EDE39F2781D}" destId="{53B689BD-1DDC-4CFD-A0DC-D91CBE7334A8}" srcOrd="0" destOrd="0" presId="urn:microsoft.com/office/officeart/2005/8/layout/cycle3"/>
    <dgm:cxn modelId="{3FD84E9E-A1B3-479C-9709-09B5B42D753D}" srcId="{4193E84E-9F58-4E78-9DC8-AD3960228289}" destId="{51CBCE7D-3DCA-424D-A72A-F7CB3040F996}" srcOrd="4" destOrd="0" parTransId="{72FA6431-F934-497A-B423-B0B09278FAD7}" sibTransId="{5D3D5429-77CA-4775-B7CD-3BF4ABE45614}"/>
    <dgm:cxn modelId="{6705FD85-2FD6-454E-9A45-297515F308CC}" type="presOf" srcId="{4193E84E-9F58-4E78-9DC8-AD3960228289}" destId="{A4ED9675-456F-4C38-817C-C96A71AFB0E4}" srcOrd="0" destOrd="0" presId="urn:microsoft.com/office/officeart/2005/8/layout/cycle3"/>
    <dgm:cxn modelId="{D28F0AE4-C5F4-47ED-A6D0-EEFAB4D21A7C}" type="presOf" srcId="{2951D58B-FA07-4865-83D0-C7EECC0168B8}" destId="{0B789582-942C-4CED-95DC-A45D7562197D}" srcOrd="0" destOrd="0" presId="urn:microsoft.com/office/officeart/2005/8/layout/cycle3"/>
    <dgm:cxn modelId="{1644F4F2-BCE0-4E49-BCB5-B476672ECBA1}" srcId="{4193E84E-9F58-4E78-9DC8-AD3960228289}" destId="{2A61C4FF-0D07-45B5-822D-3D1D3755A992}" srcOrd="2" destOrd="0" parTransId="{8D6BBCB5-A954-44D2-9595-3B5B22BA7B80}" sibTransId="{8EB6E4CB-2B81-48EA-82BD-C50F614D9C80}"/>
    <dgm:cxn modelId="{5409AA98-840C-4585-992C-D0D83132E750}" type="presOf" srcId="{0A8F1C24-624B-44E0-9961-FA419D46044D}" destId="{0B188EE9-A90D-4735-8478-70E6B913723A}" srcOrd="0" destOrd="0" presId="urn:microsoft.com/office/officeart/2005/8/layout/cycle3"/>
    <dgm:cxn modelId="{43ACBCC3-0360-4F3A-B4AB-9B1ABF56BED0}" type="presOf" srcId="{2A61C4FF-0D07-45B5-822D-3D1D3755A992}" destId="{24CF9173-E9BD-4134-B3E6-7EDCE77228D2}" srcOrd="0" destOrd="0" presId="urn:microsoft.com/office/officeart/2005/8/layout/cycle3"/>
    <dgm:cxn modelId="{63F8EB9F-CABE-4D6A-8ACE-E5478FB1DA95}" type="presParOf" srcId="{A4ED9675-456F-4C38-817C-C96A71AFB0E4}" destId="{FDFC7369-264F-4490-AA97-D8E9EF721C38}" srcOrd="0" destOrd="0" presId="urn:microsoft.com/office/officeart/2005/8/layout/cycle3"/>
    <dgm:cxn modelId="{D4C5CE08-6091-4DA3-9305-220AFCB3BF87}" type="presParOf" srcId="{FDFC7369-264F-4490-AA97-D8E9EF721C38}" destId="{53B689BD-1DDC-4CFD-A0DC-D91CBE7334A8}" srcOrd="0" destOrd="0" presId="urn:microsoft.com/office/officeart/2005/8/layout/cycle3"/>
    <dgm:cxn modelId="{3D7427BB-E57E-4F20-9AA1-BADF47C08BFA}" type="presParOf" srcId="{FDFC7369-264F-4490-AA97-D8E9EF721C38}" destId="{F897B471-5CBA-42D3-8E47-99A3105D6A4D}" srcOrd="1" destOrd="0" presId="urn:microsoft.com/office/officeart/2005/8/layout/cycle3"/>
    <dgm:cxn modelId="{7E4A9572-D0EA-4E9F-94E3-C292CD299644}" type="presParOf" srcId="{FDFC7369-264F-4490-AA97-D8E9EF721C38}" destId="{3BF2D202-6AD6-4194-882F-11A6EC6D9796}" srcOrd="2" destOrd="0" presId="urn:microsoft.com/office/officeart/2005/8/layout/cycle3"/>
    <dgm:cxn modelId="{E7E30FA2-C78D-4DA4-80B3-CC280A99F0F6}" type="presParOf" srcId="{FDFC7369-264F-4490-AA97-D8E9EF721C38}" destId="{24CF9173-E9BD-4134-B3E6-7EDCE77228D2}" srcOrd="3" destOrd="0" presId="urn:microsoft.com/office/officeart/2005/8/layout/cycle3"/>
    <dgm:cxn modelId="{50B9DC7A-DD12-484A-9EA8-1E36370B419F}" type="presParOf" srcId="{FDFC7369-264F-4490-AA97-D8E9EF721C38}" destId="{0B188EE9-A90D-4735-8478-70E6B913723A}" srcOrd="4" destOrd="0" presId="urn:microsoft.com/office/officeart/2005/8/layout/cycle3"/>
    <dgm:cxn modelId="{9EB3159C-94AB-4E8D-B5EE-7526770DE1CC}" type="presParOf" srcId="{FDFC7369-264F-4490-AA97-D8E9EF721C38}" destId="{A9AC0765-B750-4E69-AFC2-1774F7F1C5C7}" srcOrd="5" destOrd="0" presId="urn:microsoft.com/office/officeart/2005/8/layout/cycle3"/>
    <dgm:cxn modelId="{0E69B7F9-84FC-47A6-94A7-37F8BC0181B0}" type="presParOf" srcId="{FDFC7369-264F-4490-AA97-D8E9EF721C38}" destId="{0B789582-942C-4CED-95DC-A45D7562197D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D5FF9D-3D82-4143-BC16-CB3D2FBAD943}" type="doc">
      <dgm:prSet loTypeId="urn:microsoft.com/office/officeart/2005/8/layout/list1" loCatId="list" qsTypeId="urn:microsoft.com/office/officeart/2005/8/quickstyle/simple2" qsCatId="simple" csTypeId="urn:microsoft.com/office/officeart/2005/8/colors/accent2_1" csCatId="accent2" phldr="1"/>
      <dgm:spPr/>
    </dgm:pt>
    <dgm:pt modelId="{ED591998-CC28-4652-8AF3-7FAAA0C4887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ИЮЛЬ</a:t>
          </a:r>
          <a:endParaRPr lang="ru-RU" sz="1600" b="1" baseline="0" dirty="0">
            <a:effectLst/>
          </a:endParaRPr>
        </a:p>
      </dgm:t>
    </dgm:pt>
    <dgm:pt modelId="{1D59FAFE-818E-461D-9B9F-6F14B94E0E62}" type="parTrans" cxnId="{EA11DE49-63CA-42B4-8B9B-52C8DE8BA9E5}">
      <dgm:prSet/>
      <dgm:spPr/>
      <dgm:t>
        <a:bodyPr/>
        <a:lstStyle/>
        <a:p>
          <a:endParaRPr lang="ru-RU"/>
        </a:p>
      </dgm:t>
    </dgm:pt>
    <dgm:pt modelId="{9FBAEED0-5946-46A7-B84B-FB3F5D85BBE4}" type="sibTrans" cxnId="{EA11DE49-63CA-42B4-8B9B-52C8DE8BA9E5}">
      <dgm:prSet/>
      <dgm:spPr/>
      <dgm:t>
        <a:bodyPr/>
        <a:lstStyle/>
        <a:p>
          <a:endParaRPr lang="ru-RU"/>
        </a:p>
      </dgm:t>
    </dgm:pt>
    <dgm:pt modelId="{EA2A483D-64DF-4E31-8500-AED9C1D2EC4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АВГУСТ</a:t>
          </a:r>
          <a:endParaRPr lang="ru-RU" sz="1600" b="1" baseline="0" dirty="0">
            <a:effectLst/>
          </a:endParaRPr>
        </a:p>
      </dgm:t>
    </dgm:pt>
    <dgm:pt modelId="{0537CA5B-F5C2-443A-A7CD-3C166C2C4FB6}" type="parTrans" cxnId="{BB3FBBDE-0E79-4BAD-BEE2-5897B7BFCBBF}">
      <dgm:prSet/>
      <dgm:spPr/>
      <dgm:t>
        <a:bodyPr/>
        <a:lstStyle/>
        <a:p>
          <a:endParaRPr lang="ru-RU"/>
        </a:p>
      </dgm:t>
    </dgm:pt>
    <dgm:pt modelId="{EDB1CD44-58DE-447B-886F-C152E100B104}" type="sibTrans" cxnId="{BB3FBBDE-0E79-4BAD-BEE2-5897B7BFCBBF}">
      <dgm:prSet/>
      <dgm:spPr/>
      <dgm:t>
        <a:bodyPr/>
        <a:lstStyle/>
        <a:p>
          <a:endParaRPr lang="ru-RU"/>
        </a:p>
      </dgm:t>
    </dgm:pt>
    <dgm:pt modelId="{655D75C8-041D-468C-9340-AB043068393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АВГУСТ-ОКТЯБРЬ</a:t>
          </a:r>
          <a:endParaRPr lang="ru-RU" sz="1600" b="1" baseline="0" dirty="0">
            <a:effectLst/>
          </a:endParaRPr>
        </a:p>
      </dgm:t>
    </dgm:pt>
    <dgm:pt modelId="{64CE6704-548B-489D-A357-CD065233B54D}" type="parTrans" cxnId="{35ED0382-8757-453B-9ADF-22E7BBDCD974}">
      <dgm:prSet/>
      <dgm:spPr/>
      <dgm:t>
        <a:bodyPr/>
        <a:lstStyle/>
        <a:p>
          <a:endParaRPr lang="ru-RU"/>
        </a:p>
      </dgm:t>
    </dgm:pt>
    <dgm:pt modelId="{69E26937-EE60-4C65-996E-0BE39012B29D}" type="sibTrans" cxnId="{35ED0382-8757-453B-9ADF-22E7BBDCD974}">
      <dgm:prSet/>
      <dgm:spPr/>
      <dgm:t>
        <a:bodyPr/>
        <a:lstStyle/>
        <a:p>
          <a:endParaRPr lang="ru-RU"/>
        </a:p>
      </dgm:t>
    </dgm:pt>
    <dgm:pt modelId="{44F4DC91-1100-4990-9D81-8110E9B3898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КОНЕЦ ДЕКАБРЯ</a:t>
          </a:r>
          <a:endParaRPr lang="ru-RU" sz="1600" b="1" baseline="0" dirty="0">
            <a:effectLst/>
          </a:endParaRPr>
        </a:p>
      </dgm:t>
    </dgm:pt>
    <dgm:pt modelId="{10C71D06-8A11-47F6-A7E0-BC68681B42C7}" type="parTrans" cxnId="{A2EB65E2-99F3-4C6F-B37D-E386C5C89C82}">
      <dgm:prSet/>
      <dgm:spPr/>
      <dgm:t>
        <a:bodyPr/>
        <a:lstStyle/>
        <a:p>
          <a:endParaRPr lang="ru-RU"/>
        </a:p>
      </dgm:t>
    </dgm:pt>
    <dgm:pt modelId="{BCFC2665-2C17-4DE8-BC7A-C59246BA2D30}" type="sibTrans" cxnId="{A2EB65E2-99F3-4C6F-B37D-E386C5C89C82}">
      <dgm:prSet/>
      <dgm:spPr/>
      <dgm:t>
        <a:bodyPr/>
        <a:lstStyle/>
        <a:p>
          <a:endParaRPr lang="ru-RU"/>
        </a:p>
      </dgm:t>
    </dgm:pt>
    <dgm:pt modelId="{886D432F-2787-4D0D-909D-6A520ADE8F6E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НОЯБРЬ</a:t>
          </a:r>
          <a:endParaRPr lang="ru-RU" sz="1600" b="1" baseline="0" dirty="0">
            <a:effectLst/>
          </a:endParaRPr>
        </a:p>
      </dgm:t>
    </dgm:pt>
    <dgm:pt modelId="{C85EE25D-A279-41B5-A6E1-E7069D32AA63}" type="parTrans" cxnId="{9BA7AEA4-9F4E-474F-95E7-CC23FA560C58}">
      <dgm:prSet/>
      <dgm:spPr/>
      <dgm:t>
        <a:bodyPr/>
        <a:lstStyle/>
        <a:p>
          <a:endParaRPr lang="ru-RU"/>
        </a:p>
      </dgm:t>
    </dgm:pt>
    <dgm:pt modelId="{4790646B-7417-49DA-A19E-B028F86828C0}" type="sibTrans" cxnId="{9BA7AEA4-9F4E-474F-95E7-CC23FA560C58}">
      <dgm:prSet/>
      <dgm:spPr/>
      <dgm:t>
        <a:bodyPr/>
        <a:lstStyle/>
        <a:p>
          <a:endParaRPr lang="ru-RU"/>
        </a:p>
      </dgm:t>
    </dgm:pt>
    <dgm:pt modelId="{2C1B6BA4-1743-44BC-8B4D-31E32862132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>
          <a:solidFill>
            <a:srgbClr val="CC3300"/>
          </a:solidFill>
        </a:ln>
      </dgm:spPr>
      <dgm:t>
        <a:bodyPr/>
        <a:lstStyle/>
        <a:p>
          <a:pPr algn="l"/>
          <a:r>
            <a:rPr lang="ru-RU" sz="1600" b="1" baseline="0" dirty="0" smtClean="0">
              <a:effectLst/>
            </a:rPr>
            <a:t>ДЕКАБРЬ</a:t>
          </a:r>
          <a:endParaRPr lang="ru-RU" sz="1600" b="1" baseline="0" dirty="0">
            <a:effectLst/>
          </a:endParaRPr>
        </a:p>
      </dgm:t>
    </dgm:pt>
    <dgm:pt modelId="{B0D448E6-973F-4601-B4DE-379312CCFAFD}" type="parTrans" cxnId="{8BFA9B69-2DF2-436A-AA8F-B9DD6E381250}">
      <dgm:prSet/>
      <dgm:spPr/>
      <dgm:t>
        <a:bodyPr/>
        <a:lstStyle/>
        <a:p>
          <a:endParaRPr lang="ru-RU"/>
        </a:p>
      </dgm:t>
    </dgm:pt>
    <dgm:pt modelId="{E869A475-A425-4651-AFA1-003E4EBCB5E3}" type="sibTrans" cxnId="{8BFA9B69-2DF2-436A-AA8F-B9DD6E381250}">
      <dgm:prSet/>
      <dgm:spPr/>
      <dgm:t>
        <a:bodyPr/>
        <a:lstStyle/>
        <a:p>
          <a:endParaRPr lang="ru-RU"/>
        </a:p>
      </dgm:t>
    </dgm:pt>
    <dgm:pt modelId="{A0652332-DC29-47D4-87D6-8810C2C7B949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Определение основных подходов к формированию бюджета городского округа город Воронеж</a:t>
          </a:r>
          <a:endParaRPr lang="ru-RU" dirty="0"/>
        </a:p>
      </dgm:t>
    </dgm:pt>
    <dgm:pt modelId="{72EAE87E-AF47-46D7-9C28-16ABF1EDC326}" type="parTrans" cxnId="{4E6A2691-52D5-478A-8661-E38B6BD8D53B}">
      <dgm:prSet/>
      <dgm:spPr/>
      <dgm:t>
        <a:bodyPr/>
        <a:lstStyle/>
        <a:p>
          <a:endParaRPr lang="ru-RU"/>
        </a:p>
      </dgm:t>
    </dgm:pt>
    <dgm:pt modelId="{B2E7ED5D-092E-477B-B75A-BD32A672EE82}" type="sibTrans" cxnId="{4E6A2691-52D5-478A-8661-E38B6BD8D53B}">
      <dgm:prSet/>
      <dgm:spPr/>
      <dgm:t>
        <a:bodyPr/>
        <a:lstStyle/>
        <a:p>
          <a:endParaRPr lang="ru-RU"/>
        </a:p>
      </dgm:t>
    </dgm:pt>
    <dgm:pt modelId="{78A2DC59-E31F-41D7-BB4F-EA16575BD274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Основные показатели прогноза социально – экономического развития городского округа город Воронеж</a:t>
          </a:r>
          <a:endParaRPr lang="ru-RU" dirty="0"/>
        </a:p>
      </dgm:t>
    </dgm:pt>
    <dgm:pt modelId="{B6E43E2A-4680-443B-9BA3-2758A81FE880}" type="parTrans" cxnId="{4C63B066-6344-449B-8742-7B6FE6DF50E2}">
      <dgm:prSet/>
      <dgm:spPr/>
      <dgm:t>
        <a:bodyPr/>
        <a:lstStyle/>
        <a:p>
          <a:endParaRPr lang="ru-RU"/>
        </a:p>
      </dgm:t>
    </dgm:pt>
    <dgm:pt modelId="{98B82242-314B-4563-BCC6-E19A7E8D54FA}" type="sibTrans" cxnId="{4C63B066-6344-449B-8742-7B6FE6DF50E2}">
      <dgm:prSet/>
      <dgm:spPr/>
      <dgm:t>
        <a:bodyPr/>
        <a:lstStyle/>
        <a:p>
          <a:endParaRPr lang="ru-RU"/>
        </a:p>
      </dgm:t>
    </dgm:pt>
    <dgm:pt modelId="{53E0665E-A645-48B0-BEF5-8FBAA4F4026B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Работа главных администраторов доходов и главных распорядителей бюджетных средств по подготовке и обоснованию бюджетных ассигнований</a:t>
          </a:r>
          <a:endParaRPr lang="ru-RU" dirty="0"/>
        </a:p>
      </dgm:t>
    </dgm:pt>
    <dgm:pt modelId="{9AA7862F-9037-4AD4-AAC0-7360FC20911E}" type="parTrans" cxnId="{991BF713-AB73-4782-BD2C-36A60673D471}">
      <dgm:prSet/>
      <dgm:spPr/>
      <dgm:t>
        <a:bodyPr/>
        <a:lstStyle/>
        <a:p>
          <a:endParaRPr lang="ru-RU"/>
        </a:p>
      </dgm:t>
    </dgm:pt>
    <dgm:pt modelId="{1F2963C4-7DA6-4004-8AF8-AFC074DBF0B0}" type="sibTrans" cxnId="{991BF713-AB73-4782-BD2C-36A60673D471}">
      <dgm:prSet/>
      <dgm:spPr/>
      <dgm:t>
        <a:bodyPr/>
        <a:lstStyle/>
        <a:p>
          <a:endParaRPr lang="ru-RU"/>
        </a:p>
      </dgm:t>
    </dgm:pt>
    <dgm:pt modelId="{BD0665C8-6254-48F8-87F6-7FF88AD83263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Внесение  проекта бюджета городского округа город  Воронеж  в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Воронежскую городскую Думу.</a:t>
          </a:r>
          <a:endParaRPr lang="ru-RU" dirty="0"/>
        </a:p>
      </dgm:t>
    </dgm:pt>
    <dgm:pt modelId="{B4B830E4-2AAA-4E97-B8EC-6FA39C7416E3}" type="parTrans" cxnId="{2E96E357-BDA7-4E57-9B49-6FD839D9422A}">
      <dgm:prSet/>
      <dgm:spPr/>
      <dgm:t>
        <a:bodyPr/>
        <a:lstStyle/>
        <a:p>
          <a:endParaRPr lang="ru-RU"/>
        </a:p>
      </dgm:t>
    </dgm:pt>
    <dgm:pt modelId="{E569FBDB-8C7A-49B9-8218-F5FE1B242BFC}" type="sibTrans" cxnId="{2E96E357-BDA7-4E57-9B49-6FD839D9422A}">
      <dgm:prSet/>
      <dgm:spPr/>
      <dgm:t>
        <a:bodyPr/>
        <a:lstStyle/>
        <a:p>
          <a:endParaRPr lang="ru-RU"/>
        </a:p>
      </dgm:t>
    </dgm:pt>
    <dgm:pt modelId="{9E991AD0-3C37-424F-B2A2-5A766E03046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Назначение публичных слушаний по проекту бюджета на очередной финансовый год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F423F0C-91F0-406B-AA78-D28307639352}" type="parTrans" cxnId="{53F57972-911A-4482-BD3D-E252501DB6CC}">
      <dgm:prSet/>
      <dgm:spPr/>
      <dgm:t>
        <a:bodyPr/>
        <a:lstStyle/>
        <a:p>
          <a:endParaRPr lang="ru-RU"/>
        </a:p>
      </dgm:t>
    </dgm:pt>
    <dgm:pt modelId="{566A043F-AEB0-4819-8C55-8439C5826C45}" type="sibTrans" cxnId="{53F57972-911A-4482-BD3D-E252501DB6CC}">
      <dgm:prSet/>
      <dgm:spPr/>
      <dgm:t>
        <a:bodyPr/>
        <a:lstStyle/>
        <a:p>
          <a:endParaRPr lang="ru-RU"/>
        </a:p>
      </dgm:t>
    </dgm:pt>
    <dgm:pt modelId="{43A0F920-933D-44CF-A1C1-ED11D12F5A2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Рассмотрение Воронежской городской Думой проекта бюджета городского округа город Воронеж в 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чтении (общий объём доходов, расходов, размер дефицита бюджета городского  округа, перечень главных администраторов доходов)  </a:t>
          </a:r>
          <a:endParaRPr lang="ru-RU" dirty="0"/>
        </a:p>
      </dgm:t>
    </dgm:pt>
    <dgm:pt modelId="{B5DE0C75-35E6-41A3-90D1-AC0F6BE5F354}" type="parTrans" cxnId="{1A800A89-C2B4-4DEC-A750-F6EF732103DD}">
      <dgm:prSet/>
      <dgm:spPr/>
      <dgm:t>
        <a:bodyPr/>
        <a:lstStyle/>
        <a:p>
          <a:endParaRPr lang="ru-RU"/>
        </a:p>
      </dgm:t>
    </dgm:pt>
    <dgm:pt modelId="{B268EAF2-9D3A-400E-AADB-334FFAD4C3C8}" type="sibTrans" cxnId="{1A800A89-C2B4-4DEC-A750-F6EF732103DD}">
      <dgm:prSet/>
      <dgm:spPr/>
      <dgm:t>
        <a:bodyPr/>
        <a:lstStyle/>
        <a:p>
          <a:endParaRPr lang="ru-RU"/>
        </a:p>
      </dgm:t>
    </dgm:pt>
    <dgm:pt modelId="{5039D197-A2B5-4B51-9054-8AC259FA8B21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Рассмотрение Воронежской городской Думой проекта бюджета городского округа город Воронеж во 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чтении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распределение  расходов по разделам, целевым статьям (муниципальным программам, по ведомствам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))</a:t>
          </a:r>
          <a:r>
            <a:rPr lang="en-US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и принятие его в целом</a:t>
          </a:r>
          <a:endParaRPr lang="ru-RU" dirty="0"/>
        </a:p>
      </dgm:t>
    </dgm:pt>
    <dgm:pt modelId="{09B10AA7-6DAA-47D4-B05D-4F30EBFFC7EC}" type="parTrans" cxnId="{325AAE64-897F-4C7B-924C-B5EA894BF646}">
      <dgm:prSet/>
      <dgm:spPr/>
      <dgm:t>
        <a:bodyPr/>
        <a:lstStyle/>
        <a:p>
          <a:endParaRPr lang="ru-RU"/>
        </a:p>
      </dgm:t>
    </dgm:pt>
    <dgm:pt modelId="{9EEB784B-99C1-450B-B3AC-D09BE9276144}" type="sibTrans" cxnId="{325AAE64-897F-4C7B-924C-B5EA894BF646}">
      <dgm:prSet/>
      <dgm:spPr/>
      <dgm:t>
        <a:bodyPr/>
        <a:lstStyle/>
        <a:p>
          <a:endParaRPr lang="ru-RU"/>
        </a:p>
      </dgm:t>
    </dgm:pt>
    <dgm:pt modelId="{B4EF3EB9-BC6A-46AC-B9A9-C45BBA02CF40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Опубликование бюджета городского округа город Воронеж в средствах массовой информации</a:t>
          </a:r>
          <a:endParaRPr lang="ru-RU" dirty="0"/>
        </a:p>
      </dgm:t>
    </dgm:pt>
    <dgm:pt modelId="{53B52806-D0AD-4886-B41A-9D019E363C65}" type="parTrans" cxnId="{22DDE342-2608-45C7-9F59-4B31D021ADBF}">
      <dgm:prSet/>
      <dgm:spPr/>
      <dgm:t>
        <a:bodyPr/>
        <a:lstStyle/>
        <a:p>
          <a:endParaRPr lang="ru-RU"/>
        </a:p>
      </dgm:t>
    </dgm:pt>
    <dgm:pt modelId="{37035767-31DC-4BF2-9B13-12C7E11A17FA}" type="sibTrans" cxnId="{22DDE342-2608-45C7-9F59-4B31D021ADBF}">
      <dgm:prSet/>
      <dgm:spPr/>
      <dgm:t>
        <a:bodyPr/>
        <a:lstStyle/>
        <a:p>
          <a:endParaRPr lang="ru-RU"/>
        </a:p>
      </dgm:t>
    </dgm:pt>
    <dgm:pt modelId="{A70A0494-CDCE-4C61-8D45-F2E27906C204}" type="pres">
      <dgm:prSet presAssocID="{5AD5FF9D-3D82-4143-BC16-CB3D2FBAD943}" presName="linear" presStyleCnt="0">
        <dgm:presLayoutVars>
          <dgm:dir/>
          <dgm:animLvl val="lvl"/>
          <dgm:resizeHandles val="exact"/>
        </dgm:presLayoutVars>
      </dgm:prSet>
      <dgm:spPr/>
    </dgm:pt>
    <dgm:pt modelId="{F8A1A5E5-88AC-42F9-BFC2-FD449975A26F}" type="pres">
      <dgm:prSet presAssocID="{ED591998-CC28-4652-8AF3-7FAAA0C4887B}" presName="parentLin" presStyleCnt="0"/>
      <dgm:spPr/>
    </dgm:pt>
    <dgm:pt modelId="{735285F4-8ADB-44FE-B25F-ECFF353D786A}" type="pres">
      <dgm:prSet presAssocID="{ED591998-CC28-4652-8AF3-7FAAA0C4887B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60C39985-CFAD-4F05-AF04-74B3D1E8B961}" type="pres">
      <dgm:prSet presAssocID="{ED591998-CC28-4652-8AF3-7FAAA0C4887B}" presName="parentText" presStyleLbl="node1" presStyleIdx="0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FDE59-CF1A-46DD-AA17-F63940F26F01}" type="pres">
      <dgm:prSet presAssocID="{ED591998-CC28-4652-8AF3-7FAAA0C4887B}" presName="negativeSpace" presStyleCnt="0"/>
      <dgm:spPr/>
    </dgm:pt>
    <dgm:pt modelId="{00227BB2-3290-47B0-8A2A-25BEFDD21DB9}" type="pres">
      <dgm:prSet presAssocID="{ED591998-CC28-4652-8AF3-7FAAA0C4887B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AC341-FC54-49C6-9FCC-52AB96B39ADA}" type="pres">
      <dgm:prSet presAssocID="{9FBAEED0-5946-46A7-B84B-FB3F5D85BBE4}" presName="spaceBetweenRectangles" presStyleCnt="0"/>
      <dgm:spPr/>
    </dgm:pt>
    <dgm:pt modelId="{267FD867-12E0-4EC6-ACF6-276B121F003E}" type="pres">
      <dgm:prSet presAssocID="{EA2A483D-64DF-4E31-8500-AED9C1D2EC41}" presName="parentLin" presStyleCnt="0"/>
      <dgm:spPr/>
    </dgm:pt>
    <dgm:pt modelId="{F2391A4D-64B6-4AA8-B66B-49AA983D76A4}" type="pres">
      <dgm:prSet presAssocID="{EA2A483D-64DF-4E31-8500-AED9C1D2EC41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671FAF7-071D-4182-AA18-3039B0A004F7}" type="pres">
      <dgm:prSet presAssocID="{EA2A483D-64DF-4E31-8500-AED9C1D2EC41}" presName="parentText" presStyleLbl="node1" presStyleIdx="1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A52C43-0E15-418B-8F5D-AE9CFCD32DDA}" type="pres">
      <dgm:prSet presAssocID="{EA2A483D-64DF-4E31-8500-AED9C1D2EC41}" presName="negativeSpace" presStyleCnt="0"/>
      <dgm:spPr/>
    </dgm:pt>
    <dgm:pt modelId="{63A4B5DD-DCE2-4995-BC18-585CDFFA6A05}" type="pres">
      <dgm:prSet presAssocID="{EA2A483D-64DF-4E31-8500-AED9C1D2EC41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B186C-E336-4EC9-8F99-32BD391A196C}" type="pres">
      <dgm:prSet presAssocID="{EDB1CD44-58DE-447B-886F-C152E100B104}" presName="spaceBetweenRectangles" presStyleCnt="0"/>
      <dgm:spPr/>
    </dgm:pt>
    <dgm:pt modelId="{E449D29D-863B-41CD-B29B-31F63A81E5F6}" type="pres">
      <dgm:prSet presAssocID="{655D75C8-041D-468C-9340-AB0430683931}" presName="parentLin" presStyleCnt="0"/>
      <dgm:spPr/>
    </dgm:pt>
    <dgm:pt modelId="{B61F9E69-E835-4C5E-90D3-0B51BD86CF08}" type="pres">
      <dgm:prSet presAssocID="{655D75C8-041D-468C-9340-AB0430683931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F8D466E3-4C0A-4A76-ACB9-B94878EC8189}" type="pres">
      <dgm:prSet presAssocID="{655D75C8-041D-468C-9340-AB0430683931}" presName="parentText" presStyleLbl="node1" presStyleIdx="2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77299C-DAA5-4B31-A08F-36D7597F3CFC}" type="pres">
      <dgm:prSet presAssocID="{655D75C8-041D-468C-9340-AB0430683931}" presName="negativeSpace" presStyleCnt="0"/>
      <dgm:spPr/>
    </dgm:pt>
    <dgm:pt modelId="{A99D7869-88BB-40C1-98A5-4F150B07C606}" type="pres">
      <dgm:prSet presAssocID="{655D75C8-041D-468C-9340-AB0430683931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675C4-BBFD-4FC3-A699-0202CDF0465E}" type="pres">
      <dgm:prSet presAssocID="{69E26937-EE60-4C65-996E-0BE39012B29D}" presName="spaceBetweenRectangles" presStyleCnt="0"/>
      <dgm:spPr/>
    </dgm:pt>
    <dgm:pt modelId="{85E33ED8-0BEC-4E06-98DC-FE0AEECF9672}" type="pres">
      <dgm:prSet presAssocID="{886D432F-2787-4D0D-909D-6A520ADE8F6E}" presName="parentLin" presStyleCnt="0"/>
      <dgm:spPr/>
    </dgm:pt>
    <dgm:pt modelId="{6CF8A4F0-797E-44BE-855E-BCDFDA82986D}" type="pres">
      <dgm:prSet presAssocID="{886D432F-2787-4D0D-909D-6A520ADE8F6E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85BE9383-F51E-4415-8592-12100F6A184D}" type="pres">
      <dgm:prSet presAssocID="{886D432F-2787-4D0D-909D-6A520ADE8F6E}" presName="parentText" presStyleLbl="node1" presStyleIdx="3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718E7-5232-434A-B90F-8AE94C8A5B92}" type="pres">
      <dgm:prSet presAssocID="{886D432F-2787-4D0D-909D-6A520ADE8F6E}" presName="negativeSpace" presStyleCnt="0"/>
      <dgm:spPr/>
    </dgm:pt>
    <dgm:pt modelId="{BF511C95-0885-4B48-A3FD-DB37BB269244}" type="pres">
      <dgm:prSet presAssocID="{886D432F-2787-4D0D-909D-6A520ADE8F6E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B37DD-1ABF-4170-9F80-F3BA106786D5}" type="pres">
      <dgm:prSet presAssocID="{4790646B-7417-49DA-A19E-B028F86828C0}" presName="spaceBetweenRectangles" presStyleCnt="0"/>
      <dgm:spPr/>
    </dgm:pt>
    <dgm:pt modelId="{3BAD7480-B44B-4FE6-B412-0388C7D4B360}" type="pres">
      <dgm:prSet presAssocID="{2C1B6BA4-1743-44BC-8B4D-31E328621322}" presName="parentLin" presStyleCnt="0"/>
      <dgm:spPr/>
    </dgm:pt>
    <dgm:pt modelId="{8508A2B2-F45D-499C-9223-B2FEB9864E83}" type="pres">
      <dgm:prSet presAssocID="{2C1B6BA4-1743-44BC-8B4D-31E32862132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B0D7500-5B94-4169-8E69-3B9EBC1CDDE2}" type="pres">
      <dgm:prSet presAssocID="{2C1B6BA4-1743-44BC-8B4D-31E328621322}" presName="parentText" presStyleLbl="node1" presStyleIdx="4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78037-EFFB-462A-857A-724658287C9D}" type="pres">
      <dgm:prSet presAssocID="{2C1B6BA4-1743-44BC-8B4D-31E328621322}" presName="negativeSpace" presStyleCnt="0"/>
      <dgm:spPr/>
    </dgm:pt>
    <dgm:pt modelId="{019997DB-98C4-403C-8E10-3B9E114AF3A0}" type="pres">
      <dgm:prSet presAssocID="{2C1B6BA4-1743-44BC-8B4D-31E328621322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146B8-8A90-44CE-A8AD-2E2531583E2C}" type="pres">
      <dgm:prSet presAssocID="{E869A475-A425-4651-AFA1-003E4EBCB5E3}" presName="spaceBetweenRectangles" presStyleCnt="0"/>
      <dgm:spPr/>
    </dgm:pt>
    <dgm:pt modelId="{E1D13531-D968-4A38-A46B-829EF09AD637}" type="pres">
      <dgm:prSet presAssocID="{44F4DC91-1100-4990-9D81-8110E9B3898A}" presName="parentLin" presStyleCnt="0"/>
      <dgm:spPr/>
    </dgm:pt>
    <dgm:pt modelId="{71706819-FB77-4873-A512-5924A7F94F32}" type="pres">
      <dgm:prSet presAssocID="{44F4DC91-1100-4990-9D81-8110E9B3898A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C42BF8AE-E590-456C-9FF0-B97764BE5DC0}" type="pres">
      <dgm:prSet presAssocID="{44F4DC91-1100-4990-9D81-8110E9B3898A}" presName="parentText" presStyleLbl="node1" presStyleIdx="5" presStyleCnt="6" custScaleX="42071" custScaleY="80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8689A-FAC6-4B2B-8B7C-9958F11BC93F}" type="pres">
      <dgm:prSet presAssocID="{44F4DC91-1100-4990-9D81-8110E9B3898A}" presName="negativeSpace" presStyleCnt="0"/>
      <dgm:spPr/>
    </dgm:pt>
    <dgm:pt modelId="{112EBB52-4190-42EE-B439-F191D656F754}" type="pres">
      <dgm:prSet presAssocID="{44F4DC91-1100-4990-9D81-8110E9B3898A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6F56AA-4412-4B40-99EC-966BEF8F33F9}" type="presOf" srcId="{886D432F-2787-4D0D-909D-6A520ADE8F6E}" destId="{6CF8A4F0-797E-44BE-855E-BCDFDA82986D}" srcOrd="0" destOrd="0" presId="urn:microsoft.com/office/officeart/2005/8/layout/list1"/>
    <dgm:cxn modelId="{8D99341D-FB3B-445B-BF9E-E20EC5487715}" type="presOf" srcId="{A0652332-DC29-47D4-87D6-8810C2C7B949}" destId="{00227BB2-3290-47B0-8A2A-25BEFDD21DB9}" srcOrd="0" destOrd="0" presId="urn:microsoft.com/office/officeart/2005/8/layout/list1"/>
    <dgm:cxn modelId="{87C0D96F-FB67-4433-9CEB-4951A849DCA3}" type="presOf" srcId="{78A2DC59-E31F-41D7-BB4F-EA16575BD274}" destId="{63A4B5DD-DCE2-4995-BC18-585CDFFA6A05}" srcOrd="0" destOrd="0" presId="urn:microsoft.com/office/officeart/2005/8/layout/list1"/>
    <dgm:cxn modelId="{073B27BA-5415-434B-ADFA-467E613CF9F7}" type="presOf" srcId="{ED591998-CC28-4652-8AF3-7FAAA0C4887B}" destId="{735285F4-8ADB-44FE-B25F-ECFF353D786A}" srcOrd="0" destOrd="0" presId="urn:microsoft.com/office/officeart/2005/8/layout/list1"/>
    <dgm:cxn modelId="{E28E2436-1E33-4D97-9701-7BCE467A8E7B}" type="presOf" srcId="{EA2A483D-64DF-4E31-8500-AED9C1D2EC41}" destId="{F2391A4D-64B6-4AA8-B66B-49AA983D76A4}" srcOrd="0" destOrd="0" presId="urn:microsoft.com/office/officeart/2005/8/layout/list1"/>
    <dgm:cxn modelId="{38A32A5E-DAB4-48E5-90D7-4CB4F512BDE2}" type="presOf" srcId="{43A0F920-933D-44CF-A1C1-ED11D12F5A2D}" destId="{019997DB-98C4-403C-8E10-3B9E114AF3A0}" srcOrd="0" destOrd="0" presId="urn:microsoft.com/office/officeart/2005/8/layout/list1"/>
    <dgm:cxn modelId="{6DE38653-AC33-46F3-B742-EB03C2325810}" type="presOf" srcId="{53E0665E-A645-48B0-BEF5-8FBAA4F4026B}" destId="{A99D7869-88BB-40C1-98A5-4F150B07C606}" srcOrd="0" destOrd="0" presId="urn:microsoft.com/office/officeart/2005/8/layout/list1"/>
    <dgm:cxn modelId="{22DDE342-2608-45C7-9F59-4B31D021ADBF}" srcId="{44F4DC91-1100-4990-9D81-8110E9B3898A}" destId="{B4EF3EB9-BC6A-46AC-B9A9-C45BBA02CF40}" srcOrd="0" destOrd="0" parTransId="{53B52806-D0AD-4886-B41A-9D019E363C65}" sibTransId="{37035767-31DC-4BF2-9B13-12C7E11A17FA}"/>
    <dgm:cxn modelId="{A2EB65E2-99F3-4C6F-B37D-E386C5C89C82}" srcId="{5AD5FF9D-3D82-4143-BC16-CB3D2FBAD943}" destId="{44F4DC91-1100-4990-9D81-8110E9B3898A}" srcOrd="5" destOrd="0" parTransId="{10C71D06-8A11-47F6-A7E0-BC68681B42C7}" sibTransId="{BCFC2665-2C17-4DE8-BC7A-C59246BA2D30}"/>
    <dgm:cxn modelId="{B2E09348-4DD5-44EA-A9A1-AFB832903265}" type="presOf" srcId="{ED591998-CC28-4652-8AF3-7FAAA0C4887B}" destId="{60C39985-CFAD-4F05-AF04-74B3D1E8B961}" srcOrd="1" destOrd="0" presId="urn:microsoft.com/office/officeart/2005/8/layout/list1"/>
    <dgm:cxn modelId="{8BFA9B69-2DF2-436A-AA8F-B9DD6E381250}" srcId="{5AD5FF9D-3D82-4143-BC16-CB3D2FBAD943}" destId="{2C1B6BA4-1743-44BC-8B4D-31E328621322}" srcOrd="4" destOrd="0" parTransId="{B0D448E6-973F-4601-B4DE-379312CCFAFD}" sibTransId="{E869A475-A425-4651-AFA1-003E4EBCB5E3}"/>
    <dgm:cxn modelId="{53F57972-911A-4482-BD3D-E252501DB6CC}" srcId="{886D432F-2787-4D0D-909D-6A520ADE8F6E}" destId="{9E991AD0-3C37-424F-B2A2-5A766E03046D}" srcOrd="1" destOrd="0" parTransId="{3F423F0C-91F0-406B-AA78-D28307639352}" sibTransId="{566A043F-AEB0-4819-8C55-8439C5826C45}"/>
    <dgm:cxn modelId="{9B295CBD-7BDC-4869-AC54-E0A1EC49950C}" type="presOf" srcId="{655D75C8-041D-468C-9340-AB0430683931}" destId="{B61F9E69-E835-4C5E-90D3-0B51BD86CF08}" srcOrd="0" destOrd="0" presId="urn:microsoft.com/office/officeart/2005/8/layout/list1"/>
    <dgm:cxn modelId="{F5B44588-FDC3-4149-82F9-6A0FA9D22604}" type="presOf" srcId="{44F4DC91-1100-4990-9D81-8110E9B3898A}" destId="{C42BF8AE-E590-456C-9FF0-B97764BE5DC0}" srcOrd="1" destOrd="0" presId="urn:microsoft.com/office/officeart/2005/8/layout/list1"/>
    <dgm:cxn modelId="{1A800A89-C2B4-4DEC-A750-F6EF732103DD}" srcId="{2C1B6BA4-1743-44BC-8B4D-31E328621322}" destId="{43A0F920-933D-44CF-A1C1-ED11D12F5A2D}" srcOrd="0" destOrd="0" parTransId="{B5DE0C75-35E6-41A3-90D1-AC0F6BE5F354}" sibTransId="{B268EAF2-9D3A-400E-AADB-334FFAD4C3C8}"/>
    <dgm:cxn modelId="{90AABFAE-4FF8-4658-B579-692E9D88D75C}" type="presOf" srcId="{BD0665C8-6254-48F8-87F6-7FF88AD83263}" destId="{BF511C95-0885-4B48-A3FD-DB37BB269244}" srcOrd="0" destOrd="0" presId="urn:microsoft.com/office/officeart/2005/8/layout/list1"/>
    <dgm:cxn modelId="{A8359917-1FBD-4A3D-BC25-CBFF83E47BDD}" type="presOf" srcId="{5039D197-A2B5-4B51-9054-8AC259FA8B21}" destId="{019997DB-98C4-403C-8E10-3B9E114AF3A0}" srcOrd="0" destOrd="1" presId="urn:microsoft.com/office/officeart/2005/8/layout/list1"/>
    <dgm:cxn modelId="{325AAE64-897F-4C7B-924C-B5EA894BF646}" srcId="{2C1B6BA4-1743-44BC-8B4D-31E328621322}" destId="{5039D197-A2B5-4B51-9054-8AC259FA8B21}" srcOrd="1" destOrd="0" parTransId="{09B10AA7-6DAA-47D4-B05D-4F30EBFFC7EC}" sibTransId="{9EEB784B-99C1-450B-B3AC-D09BE9276144}"/>
    <dgm:cxn modelId="{BB3FBBDE-0E79-4BAD-BEE2-5897B7BFCBBF}" srcId="{5AD5FF9D-3D82-4143-BC16-CB3D2FBAD943}" destId="{EA2A483D-64DF-4E31-8500-AED9C1D2EC41}" srcOrd="1" destOrd="0" parTransId="{0537CA5B-F5C2-443A-A7CD-3C166C2C4FB6}" sibTransId="{EDB1CD44-58DE-447B-886F-C152E100B104}"/>
    <dgm:cxn modelId="{EA11DE49-63CA-42B4-8B9B-52C8DE8BA9E5}" srcId="{5AD5FF9D-3D82-4143-BC16-CB3D2FBAD943}" destId="{ED591998-CC28-4652-8AF3-7FAAA0C4887B}" srcOrd="0" destOrd="0" parTransId="{1D59FAFE-818E-461D-9B9F-6F14B94E0E62}" sibTransId="{9FBAEED0-5946-46A7-B84B-FB3F5D85BBE4}"/>
    <dgm:cxn modelId="{4E6A2691-52D5-478A-8661-E38B6BD8D53B}" srcId="{ED591998-CC28-4652-8AF3-7FAAA0C4887B}" destId="{A0652332-DC29-47D4-87D6-8810C2C7B949}" srcOrd="0" destOrd="0" parTransId="{72EAE87E-AF47-46D7-9C28-16ABF1EDC326}" sibTransId="{B2E7ED5D-092E-477B-B75A-BD32A672EE82}"/>
    <dgm:cxn modelId="{4C63B066-6344-449B-8742-7B6FE6DF50E2}" srcId="{EA2A483D-64DF-4E31-8500-AED9C1D2EC41}" destId="{78A2DC59-E31F-41D7-BB4F-EA16575BD274}" srcOrd="0" destOrd="0" parTransId="{B6E43E2A-4680-443B-9BA3-2758A81FE880}" sibTransId="{98B82242-314B-4563-BCC6-E19A7E8D54FA}"/>
    <dgm:cxn modelId="{9BA7AEA4-9F4E-474F-95E7-CC23FA560C58}" srcId="{5AD5FF9D-3D82-4143-BC16-CB3D2FBAD943}" destId="{886D432F-2787-4D0D-909D-6A520ADE8F6E}" srcOrd="3" destOrd="0" parTransId="{C85EE25D-A279-41B5-A6E1-E7069D32AA63}" sibTransId="{4790646B-7417-49DA-A19E-B028F86828C0}"/>
    <dgm:cxn modelId="{089D5D11-7B7C-44E3-B1E3-68AC222ED3A8}" type="presOf" srcId="{655D75C8-041D-468C-9340-AB0430683931}" destId="{F8D466E3-4C0A-4A76-ACB9-B94878EC8189}" srcOrd="1" destOrd="0" presId="urn:microsoft.com/office/officeart/2005/8/layout/list1"/>
    <dgm:cxn modelId="{32B00C6C-C68F-486F-8E53-1507F5E751D5}" type="presOf" srcId="{886D432F-2787-4D0D-909D-6A520ADE8F6E}" destId="{85BE9383-F51E-4415-8592-12100F6A184D}" srcOrd="1" destOrd="0" presId="urn:microsoft.com/office/officeart/2005/8/layout/list1"/>
    <dgm:cxn modelId="{68101FC9-158A-4FB9-97F1-5FCF24055C4C}" type="presOf" srcId="{9E991AD0-3C37-424F-B2A2-5A766E03046D}" destId="{BF511C95-0885-4B48-A3FD-DB37BB269244}" srcOrd="0" destOrd="1" presId="urn:microsoft.com/office/officeart/2005/8/layout/list1"/>
    <dgm:cxn modelId="{824C1520-6E52-4C4C-BC45-68FAD933DC22}" type="presOf" srcId="{2C1B6BA4-1743-44BC-8B4D-31E328621322}" destId="{8508A2B2-F45D-499C-9223-B2FEB9864E83}" srcOrd="0" destOrd="0" presId="urn:microsoft.com/office/officeart/2005/8/layout/list1"/>
    <dgm:cxn modelId="{230DFD88-EBFF-4BCD-85DD-D0E690B1A989}" type="presOf" srcId="{B4EF3EB9-BC6A-46AC-B9A9-C45BBA02CF40}" destId="{112EBB52-4190-42EE-B439-F191D656F754}" srcOrd="0" destOrd="0" presId="urn:microsoft.com/office/officeart/2005/8/layout/list1"/>
    <dgm:cxn modelId="{CF9A328F-3DB4-4FB3-84D9-3E0CEBC4794B}" type="presOf" srcId="{5AD5FF9D-3D82-4143-BC16-CB3D2FBAD943}" destId="{A70A0494-CDCE-4C61-8D45-F2E27906C204}" srcOrd="0" destOrd="0" presId="urn:microsoft.com/office/officeart/2005/8/layout/list1"/>
    <dgm:cxn modelId="{991BF713-AB73-4782-BD2C-36A60673D471}" srcId="{655D75C8-041D-468C-9340-AB0430683931}" destId="{53E0665E-A645-48B0-BEF5-8FBAA4F4026B}" srcOrd="0" destOrd="0" parTransId="{9AA7862F-9037-4AD4-AAC0-7360FC20911E}" sibTransId="{1F2963C4-7DA6-4004-8AF8-AFC074DBF0B0}"/>
    <dgm:cxn modelId="{E05F0A0A-9C3E-4E79-BFF8-D0C266C6A554}" type="presOf" srcId="{2C1B6BA4-1743-44BC-8B4D-31E328621322}" destId="{2B0D7500-5B94-4169-8E69-3B9EBC1CDDE2}" srcOrd="1" destOrd="0" presId="urn:microsoft.com/office/officeart/2005/8/layout/list1"/>
    <dgm:cxn modelId="{35ED0382-8757-453B-9ADF-22E7BBDCD974}" srcId="{5AD5FF9D-3D82-4143-BC16-CB3D2FBAD943}" destId="{655D75C8-041D-468C-9340-AB0430683931}" srcOrd="2" destOrd="0" parTransId="{64CE6704-548B-489D-A357-CD065233B54D}" sibTransId="{69E26937-EE60-4C65-996E-0BE39012B29D}"/>
    <dgm:cxn modelId="{A76784AB-A642-49DC-BD13-5F6C6CF687D3}" type="presOf" srcId="{44F4DC91-1100-4990-9D81-8110E9B3898A}" destId="{71706819-FB77-4873-A512-5924A7F94F32}" srcOrd="0" destOrd="0" presId="urn:microsoft.com/office/officeart/2005/8/layout/list1"/>
    <dgm:cxn modelId="{2E96E357-BDA7-4E57-9B49-6FD839D9422A}" srcId="{886D432F-2787-4D0D-909D-6A520ADE8F6E}" destId="{BD0665C8-6254-48F8-87F6-7FF88AD83263}" srcOrd="0" destOrd="0" parTransId="{B4B830E4-2AAA-4E97-B8EC-6FA39C7416E3}" sibTransId="{E569FBDB-8C7A-49B9-8218-F5FE1B242BFC}"/>
    <dgm:cxn modelId="{18BFDD17-FBB5-433F-835C-B47589F1E0E4}" type="presOf" srcId="{EA2A483D-64DF-4E31-8500-AED9C1D2EC41}" destId="{1671FAF7-071D-4182-AA18-3039B0A004F7}" srcOrd="1" destOrd="0" presId="urn:microsoft.com/office/officeart/2005/8/layout/list1"/>
    <dgm:cxn modelId="{798633AF-F9C3-4935-B66E-3347A62B8CE0}" type="presParOf" srcId="{A70A0494-CDCE-4C61-8D45-F2E27906C204}" destId="{F8A1A5E5-88AC-42F9-BFC2-FD449975A26F}" srcOrd="0" destOrd="0" presId="urn:microsoft.com/office/officeart/2005/8/layout/list1"/>
    <dgm:cxn modelId="{E7F04E03-DAC1-4AEF-9C77-37CD6864C43E}" type="presParOf" srcId="{F8A1A5E5-88AC-42F9-BFC2-FD449975A26F}" destId="{735285F4-8ADB-44FE-B25F-ECFF353D786A}" srcOrd="0" destOrd="0" presId="urn:microsoft.com/office/officeart/2005/8/layout/list1"/>
    <dgm:cxn modelId="{0D4D3172-B3E6-4F39-893C-3BCFC0AEEE21}" type="presParOf" srcId="{F8A1A5E5-88AC-42F9-BFC2-FD449975A26F}" destId="{60C39985-CFAD-4F05-AF04-74B3D1E8B961}" srcOrd="1" destOrd="0" presId="urn:microsoft.com/office/officeart/2005/8/layout/list1"/>
    <dgm:cxn modelId="{476A7C57-17DF-4163-B9D2-2CC20080AC16}" type="presParOf" srcId="{A70A0494-CDCE-4C61-8D45-F2E27906C204}" destId="{6F2FDE59-CF1A-46DD-AA17-F63940F26F01}" srcOrd="1" destOrd="0" presId="urn:microsoft.com/office/officeart/2005/8/layout/list1"/>
    <dgm:cxn modelId="{4ED6E645-B39E-4524-9316-9F37A3CEFF50}" type="presParOf" srcId="{A70A0494-CDCE-4C61-8D45-F2E27906C204}" destId="{00227BB2-3290-47B0-8A2A-25BEFDD21DB9}" srcOrd="2" destOrd="0" presId="urn:microsoft.com/office/officeart/2005/8/layout/list1"/>
    <dgm:cxn modelId="{DA18E4DA-8AB4-4330-BAAD-6EC861F272CB}" type="presParOf" srcId="{A70A0494-CDCE-4C61-8D45-F2E27906C204}" destId="{681AC341-FC54-49C6-9FCC-52AB96B39ADA}" srcOrd="3" destOrd="0" presId="urn:microsoft.com/office/officeart/2005/8/layout/list1"/>
    <dgm:cxn modelId="{ED81A16A-FBD3-45CF-91F2-66D6956A5E1E}" type="presParOf" srcId="{A70A0494-CDCE-4C61-8D45-F2E27906C204}" destId="{267FD867-12E0-4EC6-ACF6-276B121F003E}" srcOrd="4" destOrd="0" presId="urn:microsoft.com/office/officeart/2005/8/layout/list1"/>
    <dgm:cxn modelId="{E6D5BA45-C4F9-40E5-A5E1-DF9CBE7111D4}" type="presParOf" srcId="{267FD867-12E0-4EC6-ACF6-276B121F003E}" destId="{F2391A4D-64B6-4AA8-B66B-49AA983D76A4}" srcOrd="0" destOrd="0" presId="urn:microsoft.com/office/officeart/2005/8/layout/list1"/>
    <dgm:cxn modelId="{87940C22-B662-4E0D-B9B7-BFF443FCC679}" type="presParOf" srcId="{267FD867-12E0-4EC6-ACF6-276B121F003E}" destId="{1671FAF7-071D-4182-AA18-3039B0A004F7}" srcOrd="1" destOrd="0" presId="urn:microsoft.com/office/officeart/2005/8/layout/list1"/>
    <dgm:cxn modelId="{736EE074-59AE-4FAA-A50F-FE68F94577BB}" type="presParOf" srcId="{A70A0494-CDCE-4C61-8D45-F2E27906C204}" destId="{34A52C43-0E15-418B-8F5D-AE9CFCD32DDA}" srcOrd="5" destOrd="0" presId="urn:microsoft.com/office/officeart/2005/8/layout/list1"/>
    <dgm:cxn modelId="{92D9F323-A628-4ED6-9A85-6BD267A3E8C5}" type="presParOf" srcId="{A70A0494-CDCE-4C61-8D45-F2E27906C204}" destId="{63A4B5DD-DCE2-4995-BC18-585CDFFA6A05}" srcOrd="6" destOrd="0" presId="urn:microsoft.com/office/officeart/2005/8/layout/list1"/>
    <dgm:cxn modelId="{92B98069-6DAC-4A99-93C9-44AF2F1B1630}" type="presParOf" srcId="{A70A0494-CDCE-4C61-8D45-F2E27906C204}" destId="{71FB186C-E336-4EC9-8F99-32BD391A196C}" srcOrd="7" destOrd="0" presId="urn:microsoft.com/office/officeart/2005/8/layout/list1"/>
    <dgm:cxn modelId="{14C8423F-D71F-4F62-A5B8-E369E55BC56C}" type="presParOf" srcId="{A70A0494-CDCE-4C61-8D45-F2E27906C204}" destId="{E449D29D-863B-41CD-B29B-31F63A81E5F6}" srcOrd="8" destOrd="0" presId="urn:microsoft.com/office/officeart/2005/8/layout/list1"/>
    <dgm:cxn modelId="{43ABBE83-EE62-4FB3-BAE8-41C57B04B593}" type="presParOf" srcId="{E449D29D-863B-41CD-B29B-31F63A81E5F6}" destId="{B61F9E69-E835-4C5E-90D3-0B51BD86CF08}" srcOrd="0" destOrd="0" presId="urn:microsoft.com/office/officeart/2005/8/layout/list1"/>
    <dgm:cxn modelId="{96E23716-C577-4526-9DD9-1193132DE113}" type="presParOf" srcId="{E449D29D-863B-41CD-B29B-31F63A81E5F6}" destId="{F8D466E3-4C0A-4A76-ACB9-B94878EC8189}" srcOrd="1" destOrd="0" presId="urn:microsoft.com/office/officeart/2005/8/layout/list1"/>
    <dgm:cxn modelId="{CE6FFF68-3F54-49CF-ADE1-F1D9B2648537}" type="presParOf" srcId="{A70A0494-CDCE-4C61-8D45-F2E27906C204}" destId="{9D77299C-DAA5-4B31-A08F-36D7597F3CFC}" srcOrd="9" destOrd="0" presId="urn:microsoft.com/office/officeart/2005/8/layout/list1"/>
    <dgm:cxn modelId="{452F081A-B791-473A-82AE-B81CDD646236}" type="presParOf" srcId="{A70A0494-CDCE-4C61-8D45-F2E27906C204}" destId="{A99D7869-88BB-40C1-98A5-4F150B07C606}" srcOrd="10" destOrd="0" presId="urn:microsoft.com/office/officeart/2005/8/layout/list1"/>
    <dgm:cxn modelId="{3B417DB9-37D7-4001-806E-9819534B4280}" type="presParOf" srcId="{A70A0494-CDCE-4C61-8D45-F2E27906C204}" destId="{811675C4-BBFD-4FC3-A699-0202CDF0465E}" srcOrd="11" destOrd="0" presId="urn:microsoft.com/office/officeart/2005/8/layout/list1"/>
    <dgm:cxn modelId="{D152ED53-5A19-4FCA-9BED-0AA46326300D}" type="presParOf" srcId="{A70A0494-CDCE-4C61-8D45-F2E27906C204}" destId="{85E33ED8-0BEC-4E06-98DC-FE0AEECF9672}" srcOrd="12" destOrd="0" presId="urn:microsoft.com/office/officeart/2005/8/layout/list1"/>
    <dgm:cxn modelId="{32F8F99A-6C4B-4061-847D-411EEAFCB903}" type="presParOf" srcId="{85E33ED8-0BEC-4E06-98DC-FE0AEECF9672}" destId="{6CF8A4F0-797E-44BE-855E-BCDFDA82986D}" srcOrd="0" destOrd="0" presId="urn:microsoft.com/office/officeart/2005/8/layout/list1"/>
    <dgm:cxn modelId="{B177A1D9-A6ED-48BA-8EEF-0167A2D13D85}" type="presParOf" srcId="{85E33ED8-0BEC-4E06-98DC-FE0AEECF9672}" destId="{85BE9383-F51E-4415-8592-12100F6A184D}" srcOrd="1" destOrd="0" presId="urn:microsoft.com/office/officeart/2005/8/layout/list1"/>
    <dgm:cxn modelId="{B69339F0-7267-4F3C-9E85-4B38EFE665C7}" type="presParOf" srcId="{A70A0494-CDCE-4C61-8D45-F2E27906C204}" destId="{458718E7-5232-434A-B90F-8AE94C8A5B92}" srcOrd="13" destOrd="0" presId="urn:microsoft.com/office/officeart/2005/8/layout/list1"/>
    <dgm:cxn modelId="{C4E24A45-7858-4540-A7D8-C73A8DFA85D1}" type="presParOf" srcId="{A70A0494-CDCE-4C61-8D45-F2E27906C204}" destId="{BF511C95-0885-4B48-A3FD-DB37BB269244}" srcOrd="14" destOrd="0" presId="urn:microsoft.com/office/officeart/2005/8/layout/list1"/>
    <dgm:cxn modelId="{2F016C7F-E1F6-4760-8CAE-AD87884A0C2A}" type="presParOf" srcId="{A70A0494-CDCE-4C61-8D45-F2E27906C204}" destId="{27AB37DD-1ABF-4170-9F80-F3BA106786D5}" srcOrd="15" destOrd="0" presId="urn:microsoft.com/office/officeart/2005/8/layout/list1"/>
    <dgm:cxn modelId="{FED7BC9C-3513-4E82-9399-1FBD3853D99C}" type="presParOf" srcId="{A70A0494-CDCE-4C61-8D45-F2E27906C204}" destId="{3BAD7480-B44B-4FE6-B412-0388C7D4B360}" srcOrd="16" destOrd="0" presId="urn:microsoft.com/office/officeart/2005/8/layout/list1"/>
    <dgm:cxn modelId="{B5992B11-258E-4F95-9C44-192E8CAC4959}" type="presParOf" srcId="{3BAD7480-B44B-4FE6-B412-0388C7D4B360}" destId="{8508A2B2-F45D-499C-9223-B2FEB9864E83}" srcOrd="0" destOrd="0" presId="urn:microsoft.com/office/officeart/2005/8/layout/list1"/>
    <dgm:cxn modelId="{E6A025C8-C83C-4316-9221-5D1FE4977489}" type="presParOf" srcId="{3BAD7480-B44B-4FE6-B412-0388C7D4B360}" destId="{2B0D7500-5B94-4169-8E69-3B9EBC1CDDE2}" srcOrd="1" destOrd="0" presId="urn:microsoft.com/office/officeart/2005/8/layout/list1"/>
    <dgm:cxn modelId="{4E637EED-339F-4F85-9895-BA0150DB1DCA}" type="presParOf" srcId="{A70A0494-CDCE-4C61-8D45-F2E27906C204}" destId="{55C78037-EFFB-462A-857A-724658287C9D}" srcOrd="17" destOrd="0" presId="urn:microsoft.com/office/officeart/2005/8/layout/list1"/>
    <dgm:cxn modelId="{19FC19EB-7CDD-4DE5-930B-2D0469738AFB}" type="presParOf" srcId="{A70A0494-CDCE-4C61-8D45-F2E27906C204}" destId="{019997DB-98C4-403C-8E10-3B9E114AF3A0}" srcOrd="18" destOrd="0" presId="urn:microsoft.com/office/officeart/2005/8/layout/list1"/>
    <dgm:cxn modelId="{7F290DF9-D479-4B67-B61F-570373C60E87}" type="presParOf" srcId="{A70A0494-CDCE-4C61-8D45-F2E27906C204}" destId="{207146B8-8A90-44CE-A8AD-2E2531583E2C}" srcOrd="19" destOrd="0" presId="urn:microsoft.com/office/officeart/2005/8/layout/list1"/>
    <dgm:cxn modelId="{ED0EBD42-9EE6-4B2E-B061-BA7630FC7E0E}" type="presParOf" srcId="{A70A0494-CDCE-4C61-8D45-F2E27906C204}" destId="{E1D13531-D968-4A38-A46B-829EF09AD637}" srcOrd="20" destOrd="0" presId="urn:microsoft.com/office/officeart/2005/8/layout/list1"/>
    <dgm:cxn modelId="{B9437D0F-DF68-471C-9550-CBEF300F8176}" type="presParOf" srcId="{E1D13531-D968-4A38-A46B-829EF09AD637}" destId="{71706819-FB77-4873-A512-5924A7F94F32}" srcOrd="0" destOrd="0" presId="urn:microsoft.com/office/officeart/2005/8/layout/list1"/>
    <dgm:cxn modelId="{5616F351-59A8-4F5A-A634-2617B04178EE}" type="presParOf" srcId="{E1D13531-D968-4A38-A46B-829EF09AD637}" destId="{C42BF8AE-E590-456C-9FF0-B97764BE5DC0}" srcOrd="1" destOrd="0" presId="urn:microsoft.com/office/officeart/2005/8/layout/list1"/>
    <dgm:cxn modelId="{8D306DED-CC71-4492-9E97-7B81B4A7ED27}" type="presParOf" srcId="{A70A0494-CDCE-4C61-8D45-F2E27906C204}" destId="{A3A8689A-FAC6-4B2B-8B7C-9958F11BC93F}" srcOrd="21" destOrd="0" presId="urn:microsoft.com/office/officeart/2005/8/layout/list1"/>
    <dgm:cxn modelId="{049D0B0A-8AD9-4E44-9D93-C122A14A4218}" type="presParOf" srcId="{A70A0494-CDCE-4C61-8D45-F2E27906C204}" destId="{112EBB52-4190-42EE-B439-F191D656F75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162FCC-3FE7-49EC-A2C8-D3AF00F63E7F}">
      <dsp:nvSpPr>
        <dsp:cNvPr id="0" name=""/>
        <dsp:cNvSpPr/>
      </dsp:nvSpPr>
      <dsp:spPr>
        <a:xfrm rot="5400000">
          <a:off x="-197174" y="199375"/>
          <a:ext cx="1314497" cy="92014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199375"/>
        <a:ext cx="1314497" cy="920148"/>
      </dsp:txXfrm>
    </dsp:sp>
    <dsp:sp modelId="{16FEF383-84A9-4D4B-9619-B1393C8127F1}">
      <dsp:nvSpPr>
        <dsp:cNvPr id="0" name=""/>
        <dsp:cNvSpPr/>
      </dsp:nvSpPr>
      <dsp:spPr>
        <a:xfrm rot="5400000">
          <a:off x="4209326" y="-3286977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Обязательное опубликование  в средствах  массовой информации утвержденных бюджетов и отчетов об их исполнении.</a:t>
          </a:r>
          <a:endParaRPr lang="ru-RU" sz="1600" kern="1200" dirty="0"/>
        </a:p>
      </dsp:txBody>
      <dsp:txXfrm rot="5400000">
        <a:off x="4209326" y="-3286977"/>
        <a:ext cx="854423" cy="7432779"/>
      </dsp:txXfrm>
    </dsp:sp>
    <dsp:sp modelId="{156702F5-E44F-4D7A-AE35-C2195A8B1423}">
      <dsp:nvSpPr>
        <dsp:cNvPr id="0" name=""/>
        <dsp:cNvSpPr/>
      </dsp:nvSpPr>
      <dsp:spPr>
        <a:xfrm rot="5400000">
          <a:off x="-197174" y="1367920"/>
          <a:ext cx="1314497" cy="920148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1367920"/>
        <a:ext cx="1314497" cy="920148"/>
      </dsp:txXfrm>
    </dsp:sp>
    <dsp:sp modelId="{403325DB-4B8D-44B9-820E-C31241C57333}">
      <dsp:nvSpPr>
        <dsp:cNvPr id="0" name=""/>
        <dsp:cNvSpPr/>
      </dsp:nvSpPr>
      <dsp:spPr>
        <a:xfrm rot="5400000">
          <a:off x="4209326" y="-2118431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Обязательная открытость для общества и средств массовой информации проектов бюджетов, обеспечение доступа к информации на едином портале бюджетной  системы Российской Федерации в сети «Интернет».</a:t>
          </a:r>
          <a:endParaRPr lang="ru-RU" sz="1600" kern="1200" dirty="0"/>
        </a:p>
      </dsp:txBody>
      <dsp:txXfrm rot="5400000">
        <a:off x="4209326" y="-2118431"/>
        <a:ext cx="854423" cy="7432779"/>
      </dsp:txXfrm>
    </dsp:sp>
    <dsp:sp modelId="{279C0FB2-6317-40F4-AD61-DA25A3BAE6B6}">
      <dsp:nvSpPr>
        <dsp:cNvPr id="0" name=""/>
        <dsp:cNvSpPr/>
      </dsp:nvSpPr>
      <dsp:spPr>
        <a:xfrm rot="5400000">
          <a:off x="-197174" y="2536466"/>
          <a:ext cx="1314497" cy="92014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2536466"/>
        <a:ext cx="1314497" cy="920148"/>
      </dsp:txXfrm>
    </dsp:sp>
    <dsp:sp modelId="{432625B3-CFC0-4F0C-ADA5-8F91F80F665D}">
      <dsp:nvSpPr>
        <dsp:cNvPr id="0" name=""/>
        <dsp:cNvSpPr/>
      </dsp:nvSpPr>
      <dsp:spPr>
        <a:xfrm rot="5400000">
          <a:off x="4209326" y="-949886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Преемственность бюджетной классификации Российской Федерации , а также обеспечение сопоставимости показателей бюджета отчетного, текущего и очередного финансового года.</a:t>
          </a:r>
          <a:endParaRPr lang="ru-RU" sz="1600" kern="1200" dirty="0"/>
        </a:p>
      </dsp:txBody>
      <dsp:txXfrm rot="5400000">
        <a:off x="4209326" y="-949886"/>
        <a:ext cx="854423" cy="7432779"/>
      </dsp:txXfrm>
    </dsp:sp>
    <dsp:sp modelId="{C915BCA1-B36E-4F8A-B3D4-B181F8858027}">
      <dsp:nvSpPr>
        <dsp:cNvPr id="0" name=""/>
        <dsp:cNvSpPr/>
      </dsp:nvSpPr>
      <dsp:spPr>
        <a:xfrm rot="5400000">
          <a:off x="-197174" y="3705012"/>
          <a:ext cx="1314497" cy="920148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5400000">
        <a:off x="-197174" y="3705012"/>
        <a:ext cx="1314497" cy="920148"/>
      </dsp:txXfrm>
    </dsp:sp>
    <dsp:sp modelId="{5E2762B7-7373-4B08-822E-228626AEC847}">
      <dsp:nvSpPr>
        <dsp:cNvPr id="0" name=""/>
        <dsp:cNvSpPr/>
      </dsp:nvSpPr>
      <dsp:spPr>
        <a:xfrm rot="5400000">
          <a:off x="4209326" y="218659"/>
          <a:ext cx="854423" cy="74327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Доступность иных сведений о бюджетах.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209326" y="218659"/>
        <a:ext cx="854423" cy="743277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D77DD2-0994-4E09-8D07-CC7F10FEA790}">
      <dsp:nvSpPr>
        <dsp:cNvPr id="0" name=""/>
        <dsp:cNvSpPr/>
      </dsp:nvSpPr>
      <dsp:spPr>
        <a:xfrm>
          <a:off x="282604" y="1753639"/>
          <a:ext cx="2027284" cy="11605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>
              <a:latin typeface="Times New Roman" pitchFamily="18" charset="0"/>
              <a:cs typeface="Times New Roman" pitchFamily="18" charset="0"/>
            </a:rPr>
            <a:t>Доходы бюджета</a:t>
          </a:r>
          <a:endParaRPr lang="ru-RU" sz="3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604" y="1753639"/>
        <a:ext cx="2027284" cy="1160557"/>
      </dsp:txXfrm>
    </dsp:sp>
    <dsp:sp modelId="{EFB9C4B9-EBE6-4E9C-9082-B4BB76764147}">
      <dsp:nvSpPr>
        <dsp:cNvPr id="0" name=""/>
        <dsp:cNvSpPr/>
      </dsp:nvSpPr>
      <dsp:spPr>
        <a:xfrm rot="17761068">
          <a:off x="1744195" y="1407584"/>
          <a:ext cx="2015476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2015476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 rot="17761068">
        <a:off x="2701546" y="1377919"/>
        <a:ext cx="100773" cy="100773"/>
      </dsp:txXfrm>
    </dsp:sp>
    <dsp:sp modelId="{D5A51029-59A1-4AD4-A242-F445415C9E75}">
      <dsp:nvSpPr>
        <dsp:cNvPr id="0" name=""/>
        <dsp:cNvSpPr/>
      </dsp:nvSpPr>
      <dsp:spPr>
        <a:xfrm>
          <a:off x="3193978" y="1940"/>
          <a:ext cx="4965141" cy="104150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(доходы от предусмотренных законодательством налогов и сборов)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3978" y="1940"/>
        <a:ext cx="4965141" cy="1041507"/>
      </dsp:txXfrm>
    </dsp:sp>
    <dsp:sp modelId="{971FB3A6-33E8-49AE-89F0-12E98B5D0D00}">
      <dsp:nvSpPr>
        <dsp:cNvPr id="0" name=""/>
        <dsp:cNvSpPr/>
      </dsp:nvSpPr>
      <dsp:spPr>
        <a:xfrm rot="21596476">
          <a:off x="2309888" y="2312728"/>
          <a:ext cx="911502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911502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Times New Roman" pitchFamily="18" charset="0"/>
            <a:cs typeface="Times New Roman" pitchFamily="18" charset="0"/>
          </a:endParaRPr>
        </a:p>
      </dsp:txBody>
      <dsp:txXfrm rot="21596476">
        <a:off x="2742852" y="2310663"/>
        <a:ext cx="45575" cy="45575"/>
      </dsp:txXfrm>
    </dsp:sp>
    <dsp:sp modelId="{82DC5113-1764-4369-B9F4-DB95B946519D}">
      <dsp:nvSpPr>
        <dsp:cNvPr id="0" name=""/>
        <dsp:cNvSpPr/>
      </dsp:nvSpPr>
      <dsp:spPr>
        <a:xfrm>
          <a:off x="3221390" y="1242355"/>
          <a:ext cx="4965141" cy="2181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(платежи от использования муниципального имущества, аренды земли, перечисления части прибыли муниципальных унитарных предприятий, штрафов, санкций, возмещения ущерба и другие собственные поступления в бюджет, не отнесенные Налоговым кодексом РФ к налогам)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21390" y="1242355"/>
        <a:ext cx="4965141" cy="2181255"/>
      </dsp:txXfrm>
    </dsp:sp>
    <dsp:sp modelId="{E4714DEC-EFA4-4240-A879-5A1C7C632140}">
      <dsp:nvSpPr>
        <dsp:cNvPr id="0" name=""/>
        <dsp:cNvSpPr/>
      </dsp:nvSpPr>
      <dsp:spPr>
        <a:xfrm rot="3879438">
          <a:off x="1685930" y="3299109"/>
          <a:ext cx="2181794" cy="41443"/>
        </a:xfrm>
        <a:custGeom>
          <a:avLst/>
          <a:gdLst/>
          <a:ahLst/>
          <a:cxnLst/>
          <a:rect l="0" t="0" r="0" b="0"/>
          <a:pathLst>
            <a:path>
              <a:moveTo>
                <a:pt x="0" y="20721"/>
              </a:moveTo>
              <a:lnTo>
                <a:pt x="2181794" y="207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Times New Roman" pitchFamily="18" charset="0"/>
            <a:cs typeface="Times New Roman" pitchFamily="18" charset="0"/>
          </a:endParaRPr>
        </a:p>
      </dsp:txBody>
      <dsp:txXfrm rot="3879438">
        <a:off x="2722282" y="3265286"/>
        <a:ext cx="109089" cy="109089"/>
      </dsp:txXfrm>
    </dsp:sp>
    <dsp:sp modelId="{8733430F-7444-4E5B-9B81-D7E877B78F44}">
      <dsp:nvSpPr>
        <dsp:cNvPr id="0" name=""/>
        <dsp:cNvSpPr/>
      </dsp:nvSpPr>
      <dsp:spPr>
        <a:xfrm>
          <a:off x="3243766" y="3575934"/>
          <a:ext cx="4965141" cy="14596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(поступившие из бюджетов вышестоящего уровня денежные средства на безвозмездной основе, а также перечисления от юридических и физических лиц)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3766" y="3575934"/>
        <a:ext cx="4965141" cy="1459621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DEB20E-D3DF-476C-B15B-54C8AB5BFB30}">
      <dsp:nvSpPr>
        <dsp:cNvPr id="0" name=""/>
        <dsp:cNvSpPr/>
      </dsp:nvSpPr>
      <dsp:spPr>
        <a:xfrm rot="10800000">
          <a:off x="917028" y="580"/>
          <a:ext cx="7000140" cy="962348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Основные направления бюджетной, налоговой и </a:t>
          </a:r>
          <a:r>
            <a:rPr lang="ru-RU" sz="1600" b="1" kern="1200" dirty="0" err="1" smtClean="0">
              <a:latin typeface="Times New Roman" pitchFamily="18" charset="0"/>
              <a:cs typeface="Times New Roman" pitchFamily="18" charset="0"/>
            </a:rPr>
            <a:t>таможенно-тарифной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 политики на 2018 год и на плановый период 2019 и 2020 годов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7028" y="580"/>
        <a:ext cx="7000140" cy="962348"/>
      </dsp:txXfrm>
    </dsp:sp>
    <dsp:sp modelId="{8CF50D41-6060-4741-9B38-1A4C74703874}">
      <dsp:nvSpPr>
        <dsp:cNvPr id="0" name=""/>
        <dsp:cNvSpPr/>
      </dsp:nvSpPr>
      <dsp:spPr>
        <a:xfrm>
          <a:off x="199266" y="12994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3B404E5-BF8B-4A59-9337-B45D6D43A42D}">
      <dsp:nvSpPr>
        <dsp:cNvPr id="0" name=""/>
        <dsp:cNvSpPr/>
      </dsp:nvSpPr>
      <dsp:spPr>
        <a:xfrm rot="10800000">
          <a:off x="910165" y="1250053"/>
          <a:ext cx="7000140" cy="962348"/>
        </a:xfrm>
        <a:prstGeom prst="homePlate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городского округа город Воронеж на 2018 год и на плановый период  до 2020 года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1250053"/>
        <a:ext cx="7000140" cy="962348"/>
      </dsp:txXfrm>
    </dsp:sp>
    <dsp:sp modelId="{75C503D2-161C-48D4-BBDC-1022B2F1FECC}">
      <dsp:nvSpPr>
        <dsp:cNvPr id="0" name=""/>
        <dsp:cNvSpPr/>
      </dsp:nvSpPr>
      <dsp:spPr>
        <a:xfrm>
          <a:off x="199266" y="1262611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5AB2028-A658-4C70-AD06-8CB1491CA71C}">
      <dsp:nvSpPr>
        <dsp:cNvPr id="0" name=""/>
        <dsp:cNvSpPr/>
      </dsp:nvSpPr>
      <dsp:spPr>
        <a:xfrm rot="10800000">
          <a:off x="910165" y="2499670"/>
          <a:ext cx="7000140" cy="962348"/>
        </a:xfrm>
        <a:prstGeom prst="homePlate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Закон Воронежской области от 17.11.2005  № 68-ОЗ «О  межбюджетных отношениях органов государственной власти и органов местного самоуправления в Воронежской области»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2499670"/>
        <a:ext cx="7000140" cy="962348"/>
      </dsp:txXfrm>
    </dsp:sp>
    <dsp:sp modelId="{6C542134-E6FD-478E-95FC-9624E9B10F0C}">
      <dsp:nvSpPr>
        <dsp:cNvPr id="0" name=""/>
        <dsp:cNvSpPr/>
      </dsp:nvSpPr>
      <dsp:spPr>
        <a:xfrm>
          <a:off x="199266" y="2512228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DD9CBF-7ACC-4B98-A197-77970E9E5784}">
      <dsp:nvSpPr>
        <dsp:cNvPr id="0" name=""/>
        <dsp:cNvSpPr/>
      </dsp:nvSpPr>
      <dsp:spPr>
        <a:xfrm rot="10800000">
          <a:off x="910165" y="3749287"/>
          <a:ext cx="7000140" cy="962348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24369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Оценка исполнения доходов бюджета городского округа город Воронеж за 2017 год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910165" y="3749287"/>
        <a:ext cx="7000140" cy="962348"/>
      </dsp:txXfrm>
    </dsp:sp>
    <dsp:sp modelId="{E947CB99-2FB8-4A93-8B8D-A2FE35336F3B}">
      <dsp:nvSpPr>
        <dsp:cNvPr id="0" name=""/>
        <dsp:cNvSpPr/>
      </dsp:nvSpPr>
      <dsp:spPr>
        <a:xfrm>
          <a:off x="199266" y="3749723"/>
          <a:ext cx="962348" cy="96234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A0ECF4D-057D-422C-8197-FBC6DCE97E6D}">
      <dsp:nvSpPr>
        <dsp:cNvPr id="0" name=""/>
        <dsp:cNvSpPr/>
      </dsp:nvSpPr>
      <dsp:spPr>
        <a:xfrm>
          <a:off x="4210" y="325003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НАЛОГОВЫЕ ДОХОДЫ</a:t>
          </a:r>
        </a:p>
      </dsp:txBody>
      <dsp:txXfrm>
        <a:off x="4210" y="325003"/>
        <a:ext cx="2769986" cy="805901"/>
      </dsp:txXfrm>
    </dsp:sp>
    <dsp:sp modelId="{708BC166-41A5-452E-BD76-1C78DDFDA4C2}">
      <dsp:nvSpPr>
        <dsp:cNvPr id="0" name=""/>
        <dsp:cNvSpPr/>
      </dsp:nvSpPr>
      <dsp:spPr>
        <a:xfrm>
          <a:off x="281208" y="1130905"/>
          <a:ext cx="294855" cy="437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7380"/>
              </a:lnTo>
              <a:lnTo>
                <a:pt x="294855" y="43738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314617-083F-4A28-BB59-AA2A724B7CD5}">
      <dsp:nvSpPr>
        <dsp:cNvPr id="0" name=""/>
        <dsp:cNvSpPr/>
      </dsp:nvSpPr>
      <dsp:spPr>
        <a:xfrm>
          <a:off x="576064" y="1243423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</a:t>
          </a:r>
        </a:p>
      </dsp:txBody>
      <dsp:txXfrm>
        <a:off x="576064" y="1243423"/>
        <a:ext cx="2348440" cy="649724"/>
      </dsp:txXfrm>
    </dsp:sp>
    <dsp:sp modelId="{57088350-B06B-4580-BCB7-37F95E440D80}">
      <dsp:nvSpPr>
        <dsp:cNvPr id="0" name=""/>
        <dsp:cNvSpPr/>
      </dsp:nvSpPr>
      <dsp:spPr>
        <a:xfrm>
          <a:off x="281208" y="1130905"/>
          <a:ext cx="294855" cy="1134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4636"/>
              </a:lnTo>
              <a:lnTo>
                <a:pt x="294855" y="113463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B70962-9673-4081-A73C-8C47CFA9B8D5}">
      <dsp:nvSpPr>
        <dsp:cNvPr id="0" name=""/>
        <dsp:cNvSpPr/>
      </dsp:nvSpPr>
      <dsp:spPr>
        <a:xfrm>
          <a:off x="576064" y="1940679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92595"/>
              <a:satOff val="-365"/>
              <a:lumOff val="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Акцизы по подакцизным товарам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1940679"/>
        <a:ext cx="2348440" cy="649724"/>
      </dsp:txXfrm>
    </dsp:sp>
    <dsp:sp modelId="{5989ED0A-EA0B-4265-B225-4A01E8B25E1D}">
      <dsp:nvSpPr>
        <dsp:cNvPr id="0" name=""/>
        <dsp:cNvSpPr/>
      </dsp:nvSpPr>
      <dsp:spPr>
        <a:xfrm>
          <a:off x="281208" y="1130905"/>
          <a:ext cx="294855" cy="1831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1893"/>
              </a:lnTo>
              <a:lnTo>
                <a:pt x="294855" y="183189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B12C67-F6A0-4C54-8469-C95C68B6370F}">
      <dsp:nvSpPr>
        <dsp:cNvPr id="0" name=""/>
        <dsp:cNvSpPr/>
      </dsp:nvSpPr>
      <dsp:spPr>
        <a:xfrm>
          <a:off x="576064" y="2637936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585190"/>
              <a:satOff val="-730"/>
              <a:lumOff val="1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Единый налог на вмененный доход 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2637936"/>
        <a:ext cx="2348440" cy="649724"/>
      </dsp:txXfrm>
    </dsp:sp>
    <dsp:sp modelId="{A47D1864-D7DB-4828-A7B4-3A3A9748DCAF}">
      <dsp:nvSpPr>
        <dsp:cNvPr id="0" name=""/>
        <dsp:cNvSpPr/>
      </dsp:nvSpPr>
      <dsp:spPr>
        <a:xfrm>
          <a:off x="281208" y="1130905"/>
          <a:ext cx="294855" cy="25291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9149"/>
              </a:lnTo>
              <a:lnTo>
                <a:pt x="294855" y="252914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505F7D-0251-47D0-9CCE-B50E595E58E5}">
      <dsp:nvSpPr>
        <dsp:cNvPr id="0" name=""/>
        <dsp:cNvSpPr/>
      </dsp:nvSpPr>
      <dsp:spPr>
        <a:xfrm>
          <a:off x="576064" y="3335192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877785"/>
              <a:satOff val="-1095"/>
              <a:lumOff val="2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Налог на имущество физических лиц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3335192"/>
        <a:ext cx="2348440" cy="649724"/>
      </dsp:txXfrm>
    </dsp:sp>
    <dsp:sp modelId="{EB45A0E3-5405-4C95-BEA8-6718EAAD029C}">
      <dsp:nvSpPr>
        <dsp:cNvPr id="0" name=""/>
        <dsp:cNvSpPr/>
      </dsp:nvSpPr>
      <dsp:spPr>
        <a:xfrm>
          <a:off x="281208" y="1130905"/>
          <a:ext cx="294855" cy="3226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6406"/>
              </a:lnTo>
              <a:lnTo>
                <a:pt x="294855" y="322640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001A94-158B-4E27-8ADA-251F45D4738C}">
      <dsp:nvSpPr>
        <dsp:cNvPr id="0" name=""/>
        <dsp:cNvSpPr/>
      </dsp:nvSpPr>
      <dsp:spPr>
        <a:xfrm>
          <a:off x="576064" y="4032449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Земельный налог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4032449"/>
        <a:ext cx="2348440" cy="649724"/>
      </dsp:txXfrm>
    </dsp:sp>
    <dsp:sp modelId="{B1C4368F-0465-47D1-BA6D-B8A2B69C7CBF}">
      <dsp:nvSpPr>
        <dsp:cNvPr id="0" name=""/>
        <dsp:cNvSpPr/>
      </dsp:nvSpPr>
      <dsp:spPr>
        <a:xfrm>
          <a:off x="281208" y="1130905"/>
          <a:ext cx="294855" cy="39388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8840"/>
              </a:lnTo>
              <a:lnTo>
                <a:pt x="294855" y="393884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1A214-4020-4EAD-A2B0-2E7B68F327F0}">
      <dsp:nvSpPr>
        <dsp:cNvPr id="0" name=""/>
        <dsp:cNvSpPr/>
      </dsp:nvSpPr>
      <dsp:spPr>
        <a:xfrm>
          <a:off x="576064" y="4744883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462975"/>
              <a:satOff val="-1825"/>
              <a:lumOff val="4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Государственная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пошлина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4744883"/>
        <a:ext cx="2348440" cy="649724"/>
      </dsp:txXfrm>
    </dsp:sp>
    <dsp:sp modelId="{880F5A73-AE42-43F5-8675-80B6499A6384}">
      <dsp:nvSpPr>
        <dsp:cNvPr id="0" name=""/>
        <dsp:cNvSpPr/>
      </dsp:nvSpPr>
      <dsp:spPr>
        <a:xfrm>
          <a:off x="281208" y="1130905"/>
          <a:ext cx="294855" cy="4658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58920"/>
              </a:lnTo>
              <a:lnTo>
                <a:pt x="294855" y="465892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A42BB-4674-468C-BB0C-8C810B812DC7}">
      <dsp:nvSpPr>
        <dsp:cNvPr id="0" name=""/>
        <dsp:cNvSpPr/>
      </dsp:nvSpPr>
      <dsp:spPr>
        <a:xfrm>
          <a:off x="576064" y="5464963"/>
          <a:ext cx="2348440" cy="649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755570"/>
              <a:satOff val="-2190"/>
              <a:lumOff val="5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Прочие налоговые доходы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6064" y="5464963"/>
        <a:ext cx="2348440" cy="649724"/>
      </dsp:txXfrm>
    </dsp:sp>
    <dsp:sp modelId="{A67AE1E8-7068-4606-BBE8-C240CCB801DF}">
      <dsp:nvSpPr>
        <dsp:cNvPr id="0" name=""/>
        <dsp:cNvSpPr/>
      </dsp:nvSpPr>
      <dsp:spPr>
        <a:xfrm>
          <a:off x="2869261" y="325003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НЕНАЛОГОВЫЕ ДОХОДЫ</a:t>
          </a:r>
        </a:p>
      </dsp:txBody>
      <dsp:txXfrm>
        <a:off x="2869261" y="325003"/>
        <a:ext cx="2769986" cy="805901"/>
      </dsp:txXfrm>
    </dsp:sp>
    <dsp:sp modelId="{046D9AE7-BEEE-4448-BC3C-B1986521729C}">
      <dsp:nvSpPr>
        <dsp:cNvPr id="0" name=""/>
        <dsp:cNvSpPr/>
      </dsp:nvSpPr>
      <dsp:spPr>
        <a:xfrm>
          <a:off x="3146259" y="1130905"/>
          <a:ext cx="238118" cy="7137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3765"/>
              </a:lnTo>
              <a:lnTo>
                <a:pt x="238118" y="71376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6C3E32-27A3-4688-867B-14F4470297F0}">
      <dsp:nvSpPr>
        <dsp:cNvPr id="0" name=""/>
        <dsp:cNvSpPr/>
      </dsp:nvSpPr>
      <dsp:spPr>
        <a:xfrm>
          <a:off x="3384377" y="1178437"/>
          <a:ext cx="2348440" cy="13324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048164"/>
              <a:satOff val="-2555"/>
              <a:lumOff val="60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Доходы, получаемые от аренды муниципального имущества и земельных участков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4377" y="1178437"/>
        <a:ext cx="2348440" cy="1332466"/>
      </dsp:txXfrm>
    </dsp:sp>
    <dsp:sp modelId="{E08DEDCA-5139-4C9E-80EB-CF68C8D76FEA}">
      <dsp:nvSpPr>
        <dsp:cNvPr id="0" name=""/>
        <dsp:cNvSpPr/>
      </dsp:nvSpPr>
      <dsp:spPr>
        <a:xfrm>
          <a:off x="3146259" y="1130905"/>
          <a:ext cx="238118" cy="18913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1307"/>
              </a:lnTo>
              <a:lnTo>
                <a:pt x="238118" y="189130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EC65D-2A0E-419F-9BD2-DA124865E24A}">
      <dsp:nvSpPr>
        <dsp:cNvPr id="0" name=""/>
        <dsp:cNvSpPr/>
      </dsp:nvSpPr>
      <dsp:spPr>
        <a:xfrm>
          <a:off x="3384377" y="2592288"/>
          <a:ext cx="2348440" cy="859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Доходы от продажи муниципального имущества и земельных участков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4377" y="2592288"/>
        <a:ext cx="2348440" cy="859848"/>
      </dsp:txXfrm>
    </dsp:sp>
    <dsp:sp modelId="{2999920F-65F1-4861-A966-F3049DA15C12}">
      <dsp:nvSpPr>
        <dsp:cNvPr id="0" name=""/>
        <dsp:cNvSpPr/>
      </dsp:nvSpPr>
      <dsp:spPr>
        <a:xfrm>
          <a:off x="3146259" y="1130905"/>
          <a:ext cx="238118" cy="2827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7411"/>
              </a:lnTo>
              <a:lnTo>
                <a:pt x="238118" y="282741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526CD9-D24B-4A8C-8C86-5D48470A50C9}">
      <dsp:nvSpPr>
        <dsp:cNvPr id="0" name=""/>
        <dsp:cNvSpPr/>
      </dsp:nvSpPr>
      <dsp:spPr>
        <a:xfrm>
          <a:off x="3384377" y="3528391"/>
          <a:ext cx="2348440" cy="8598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633354"/>
              <a:satOff val="-3284"/>
              <a:lumOff val="7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Плата за негативное воздействие на окружающую среду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4377" y="3528391"/>
        <a:ext cx="2348440" cy="859848"/>
      </dsp:txXfrm>
    </dsp:sp>
    <dsp:sp modelId="{9EA9E22E-19D0-43D4-9FB5-E1C4236D6075}">
      <dsp:nvSpPr>
        <dsp:cNvPr id="0" name=""/>
        <dsp:cNvSpPr/>
      </dsp:nvSpPr>
      <dsp:spPr>
        <a:xfrm>
          <a:off x="3146259" y="1130905"/>
          <a:ext cx="238118" cy="36430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3038"/>
              </a:lnTo>
              <a:lnTo>
                <a:pt x="238118" y="364303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08BB25-CEC3-44E0-8C2D-710C8A253997}">
      <dsp:nvSpPr>
        <dsp:cNvPr id="0" name=""/>
        <dsp:cNvSpPr/>
      </dsp:nvSpPr>
      <dsp:spPr>
        <a:xfrm>
          <a:off x="3384377" y="4464497"/>
          <a:ext cx="2348440" cy="618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925949"/>
              <a:satOff val="-3649"/>
              <a:lumOff val="8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Штрафы за нарушение законодательства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4377" y="4464497"/>
        <a:ext cx="2348440" cy="618893"/>
      </dsp:txXfrm>
    </dsp:sp>
    <dsp:sp modelId="{5C73980D-9DFC-4445-B01C-4D43AB982CEA}">
      <dsp:nvSpPr>
        <dsp:cNvPr id="0" name=""/>
        <dsp:cNvSpPr/>
      </dsp:nvSpPr>
      <dsp:spPr>
        <a:xfrm>
          <a:off x="3146259" y="1130905"/>
          <a:ext cx="238118" cy="43777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77713"/>
              </a:lnTo>
              <a:lnTo>
                <a:pt x="238118" y="437771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0B4C9-85FE-4B28-8A27-27F72F43896A}">
      <dsp:nvSpPr>
        <dsp:cNvPr id="0" name=""/>
        <dsp:cNvSpPr/>
      </dsp:nvSpPr>
      <dsp:spPr>
        <a:xfrm>
          <a:off x="3384377" y="5184576"/>
          <a:ext cx="2348440" cy="648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218544"/>
              <a:satOff val="-4014"/>
              <a:lumOff val="94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Прочие неналоговые доходы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4377" y="5184576"/>
        <a:ext cx="2348440" cy="648083"/>
      </dsp:txXfrm>
    </dsp:sp>
    <dsp:sp modelId="{E3340E4B-C4D5-4049-905C-3751C6DBB90D}">
      <dsp:nvSpPr>
        <dsp:cNvPr id="0" name=""/>
        <dsp:cNvSpPr/>
      </dsp:nvSpPr>
      <dsp:spPr>
        <a:xfrm>
          <a:off x="5734311" y="325003"/>
          <a:ext cx="2769986" cy="8059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</a:t>
          </a:r>
        </a:p>
      </dsp:txBody>
      <dsp:txXfrm>
        <a:off x="5734311" y="325003"/>
        <a:ext cx="2769986" cy="805901"/>
      </dsp:txXfrm>
    </dsp:sp>
    <dsp:sp modelId="{8DF15A7F-CE1D-48F9-9F5A-A58B3933B4A9}">
      <dsp:nvSpPr>
        <dsp:cNvPr id="0" name=""/>
        <dsp:cNvSpPr/>
      </dsp:nvSpPr>
      <dsp:spPr>
        <a:xfrm>
          <a:off x="6011310" y="1130905"/>
          <a:ext cx="276998" cy="330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988"/>
              </a:lnTo>
              <a:lnTo>
                <a:pt x="276998" y="330988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4C04FE-F2FB-4009-8282-E062FC8478F0}">
      <dsp:nvSpPr>
        <dsp:cNvPr id="0" name=""/>
        <dsp:cNvSpPr/>
      </dsp:nvSpPr>
      <dsp:spPr>
        <a:xfrm>
          <a:off x="6288309" y="1178437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Дотации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88309" y="1178437"/>
        <a:ext cx="2348440" cy="566911"/>
      </dsp:txXfrm>
    </dsp:sp>
    <dsp:sp modelId="{2D03CE9B-227C-4DB3-AB53-16D4A59241E0}">
      <dsp:nvSpPr>
        <dsp:cNvPr id="0" name=""/>
        <dsp:cNvSpPr/>
      </dsp:nvSpPr>
      <dsp:spPr>
        <a:xfrm>
          <a:off x="6011310" y="1130905"/>
          <a:ext cx="276998" cy="9454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5432"/>
              </a:lnTo>
              <a:lnTo>
                <a:pt x="276998" y="94543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6437E2-4FBE-431B-BA93-87F0D179EF21}">
      <dsp:nvSpPr>
        <dsp:cNvPr id="0" name=""/>
        <dsp:cNvSpPr/>
      </dsp:nvSpPr>
      <dsp:spPr>
        <a:xfrm>
          <a:off x="6288309" y="1792881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803734"/>
              <a:satOff val="-4744"/>
              <a:lumOff val="111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Субсидии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88309" y="1792881"/>
        <a:ext cx="2348440" cy="566911"/>
      </dsp:txXfrm>
    </dsp:sp>
    <dsp:sp modelId="{521E30E7-4FE1-4D09-91D5-9CBD84A51980}">
      <dsp:nvSpPr>
        <dsp:cNvPr id="0" name=""/>
        <dsp:cNvSpPr/>
      </dsp:nvSpPr>
      <dsp:spPr>
        <a:xfrm>
          <a:off x="6011310" y="1130905"/>
          <a:ext cx="276998" cy="1559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9876"/>
              </a:lnTo>
              <a:lnTo>
                <a:pt x="276998" y="15598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3E3D7-51FE-46C2-B8AD-5F409DD04539}">
      <dsp:nvSpPr>
        <dsp:cNvPr id="0" name=""/>
        <dsp:cNvSpPr/>
      </dsp:nvSpPr>
      <dsp:spPr>
        <a:xfrm>
          <a:off x="6288309" y="2407325"/>
          <a:ext cx="2348440" cy="5669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096329"/>
              <a:satOff val="-5109"/>
              <a:lumOff val="120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Субвенции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88309" y="2407325"/>
        <a:ext cx="2348440" cy="566911"/>
      </dsp:txXfrm>
    </dsp:sp>
    <dsp:sp modelId="{91C395AF-D774-4643-A2DE-86DAD0AB8BEE}">
      <dsp:nvSpPr>
        <dsp:cNvPr id="0" name=""/>
        <dsp:cNvSpPr/>
      </dsp:nvSpPr>
      <dsp:spPr>
        <a:xfrm>
          <a:off x="6011310" y="1130905"/>
          <a:ext cx="276998" cy="23378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7873"/>
              </a:lnTo>
              <a:lnTo>
                <a:pt x="276998" y="233787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1EF2A8-C8EF-4C24-BD9E-386A82C4D741}">
      <dsp:nvSpPr>
        <dsp:cNvPr id="0" name=""/>
        <dsp:cNvSpPr/>
      </dsp:nvSpPr>
      <dsp:spPr>
        <a:xfrm>
          <a:off x="6288309" y="3021769"/>
          <a:ext cx="2348440" cy="89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388924"/>
              <a:satOff val="-5474"/>
              <a:lumOff val="128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Безвозмездные поступления от физических и юридических лиц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88309" y="3021769"/>
        <a:ext cx="2348440" cy="894018"/>
      </dsp:txXfrm>
    </dsp:sp>
    <dsp:sp modelId="{37382260-68C5-4749-BCFD-73612B5762FF}">
      <dsp:nvSpPr>
        <dsp:cNvPr id="0" name=""/>
        <dsp:cNvSpPr/>
      </dsp:nvSpPr>
      <dsp:spPr>
        <a:xfrm>
          <a:off x="6011310" y="1130905"/>
          <a:ext cx="276998" cy="31746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4614"/>
              </a:lnTo>
              <a:lnTo>
                <a:pt x="276998" y="317461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ED26D-0C0E-4DA0-A8DF-69B464ED06D8}">
      <dsp:nvSpPr>
        <dsp:cNvPr id="0" name=""/>
        <dsp:cNvSpPr/>
      </dsp:nvSpPr>
      <dsp:spPr>
        <a:xfrm>
          <a:off x="6288309" y="3963320"/>
          <a:ext cx="2348440" cy="6843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Иные межбюджетные трансферты</a:t>
          </a:r>
        </a:p>
      </dsp:txBody>
      <dsp:txXfrm>
        <a:off x="6288309" y="3963320"/>
        <a:ext cx="2348440" cy="684398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24F35F-69DD-42A0-957F-69F5F398FC35}">
      <dsp:nvSpPr>
        <dsp:cNvPr id="0" name=""/>
        <dsp:cNvSpPr/>
      </dsp:nvSpPr>
      <dsp:spPr>
        <a:xfrm rot="10800000">
          <a:off x="421696" y="1334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ФЕДЕРАЛЬНЫЕ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обязательны к уплате на всей территории РФ) 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налог на доходы физических лиц, налог на прибыль организации, государственная пошлина, акцизы и др.</a:t>
          </a:r>
          <a:endParaRPr lang="ru-RU" sz="16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1334"/>
        <a:ext cx="7905071" cy="1582063"/>
      </dsp:txXfrm>
    </dsp:sp>
    <dsp:sp modelId="{29034366-243E-45BC-9CFE-F14BD020B4FC}">
      <dsp:nvSpPr>
        <dsp:cNvPr id="0" name=""/>
        <dsp:cNvSpPr/>
      </dsp:nvSpPr>
      <dsp:spPr>
        <a:xfrm>
          <a:off x="0" y="144945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DE37F1-485D-4FB3-ACDA-EA4664196F38}">
      <dsp:nvSpPr>
        <dsp:cNvPr id="0" name=""/>
        <dsp:cNvSpPr/>
      </dsp:nvSpPr>
      <dsp:spPr>
        <a:xfrm rot="10800000">
          <a:off x="421696" y="1801256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РЕГИОНАЛЬНЫЕ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законами субъектов РФ,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субъектов РФ):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налог на имущество организаций, транспортный налог, налог на игорный бизнес.</a:t>
          </a:r>
          <a:endParaRPr lang="ru-RU" sz="16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1801256"/>
        <a:ext cx="7905071" cy="1582063"/>
      </dsp:txXfrm>
    </dsp:sp>
    <dsp:sp modelId="{E731B553-B6A8-46E0-8E4D-A398FC680D22}">
      <dsp:nvSpPr>
        <dsp:cNvPr id="0" name=""/>
        <dsp:cNvSpPr/>
      </dsp:nvSpPr>
      <dsp:spPr>
        <a:xfrm>
          <a:off x="0" y="1944866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19C59-F3B5-49BB-8DA4-9659B955090B}">
      <dsp:nvSpPr>
        <dsp:cNvPr id="0" name=""/>
        <dsp:cNvSpPr/>
      </dsp:nvSpPr>
      <dsp:spPr>
        <a:xfrm rot="10800000">
          <a:off x="421696" y="3601177"/>
          <a:ext cx="7905071" cy="158206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183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FF7C80"/>
              </a:solidFill>
              <a:latin typeface="Times New Roman" pitchFamily="18" charset="0"/>
              <a:cs typeface="Times New Roman" pitchFamily="18" charset="0"/>
            </a:rPr>
            <a:t>МЕСТНЫЕ</a:t>
          </a:r>
          <a:endParaRPr lang="ru-RU" sz="1800" b="1" kern="1200" dirty="0" smtClean="0">
            <a:solidFill>
              <a:srgbClr val="FF7C8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(установлены Налоговым кодексом РФ и нормативными правовыми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актами представительных органов муниципальных образований и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обязательны к уплате на территориях соответствующих муниципальных образований):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i="1" kern="1200" dirty="0" smtClean="0">
              <a:latin typeface="Times New Roman" pitchFamily="18" charset="0"/>
              <a:cs typeface="Times New Roman" pitchFamily="18" charset="0"/>
            </a:rPr>
            <a:t>земельный налог, налог на имущество физических лиц.</a:t>
          </a:r>
          <a:endParaRPr lang="ru-RU" sz="1400" i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421696" y="3601177"/>
        <a:ext cx="7905071" cy="1582063"/>
      </dsp:txXfrm>
    </dsp:sp>
    <dsp:sp modelId="{9990478C-99F7-4386-89A0-F2B8DC3E64F0}">
      <dsp:nvSpPr>
        <dsp:cNvPr id="0" name=""/>
        <dsp:cNvSpPr/>
      </dsp:nvSpPr>
      <dsp:spPr>
        <a:xfrm>
          <a:off x="0" y="3744437"/>
          <a:ext cx="1430275" cy="129386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57DDDF-31D9-4628-A873-110E33D36819}">
      <dsp:nvSpPr>
        <dsp:cNvPr id="0" name=""/>
        <dsp:cNvSpPr/>
      </dsp:nvSpPr>
      <dsp:spPr>
        <a:xfrm>
          <a:off x="858026" y="688134"/>
          <a:ext cx="3117897" cy="1082804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7082A-CC88-4F98-9452-68BFEA22D3B7}">
      <dsp:nvSpPr>
        <dsp:cNvPr id="0" name=""/>
        <dsp:cNvSpPr/>
      </dsp:nvSpPr>
      <dsp:spPr>
        <a:xfrm>
          <a:off x="2129735" y="3012388"/>
          <a:ext cx="604243" cy="1078106"/>
        </a:xfrm>
        <a:prstGeom prst="downArrow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bg1">
              <a:lumMod val="6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6C0106-5658-4667-AF7F-6FED9475162E}">
      <dsp:nvSpPr>
        <dsp:cNvPr id="0" name=""/>
        <dsp:cNvSpPr/>
      </dsp:nvSpPr>
      <dsp:spPr>
        <a:xfrm>
          <a:off x="1004978" y="4071991"/>
          <a:ext cx="2900370" cy="725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Бюджет Воронежской области</a:t>
          </a:r>
          <a:endParaRPr lang="ru-RU" sz="1700" b="1" kern="1200" dirty="0"/>
        </a:p>
      </dsp:txBody>
      <dsp:txXfrm>
        <a:off x="1004978" y="4071991"/>
        <a:ext cx="2900370" cy="725092"/>
      </dsp:txXfrm>
    </dsp:sp>
    <dsp:sp modelId="{712DEEBA-D885-43AD-91D5-C312689A4167}">
      <dsp:nvSpPr>
        <dsp:cNvPr id="0" name=""/>
        <dsp:cNvSpPr/>
      </dsp:nvSpPr>
      <dsp:spPr>
        <a:xfrm>
          <a:off x="1719352" y="1000150"/>
          <a:ext cx="1364486" cy="1188733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78,3%</a:t>
          </a:r>
          <a:endParaRPr lang="ru-RU" sz="2400" kern="1200" dirty="0"/>
        </a:p>
      </dsp:txBody>
      <dsp:txXfrm>
        <a:off x="1719352" y="1000150"/>
        <a:ext cx="1364486" cy="1188733"/>
      </dsp:txXfrm>
    </dsp:sp>
    <dsp:sp modelId="{C5F3797E-CFB7-4693-91F3-D791CA586BD0}">
      <dsp:nvSpPr>
        <dsp:cNvPr id="0" name=""/>
        <dsp:cNvSpPr/>
      </dsp:nvSpPr>
      <dsp:spPr>
        <a:xfrm>
          <a:off x="950344" y="555200"/>
          <a:ext cx="2942928" cy="2707012"/>
        </a:xfrm>
        <a:prstGeom prst="funnel">
          <a:avLst/>
        </a:prstGeom>
        <a:solidFill>
          <a:schemeClr val="bg1">
            <a:lumMod val="65000"/>
            <a:alpha val="40000"/>
          </a:schemeClr>
        </a:solidFill>
        <a:ln w="9525" cap="flat" cmpd="sng" algn="ctr">
          <a:solidFill>
            <a:schemeClr val="bg1">
              <a:lumMod val="6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7FD685-B940-429F-98BE-8F1900B02618}">
      <dsp:nvSpPr>
        <dsp:cNvPr id="0" name=""/>
        <dsp:cNvSpPr/>
      </dsp:nvSpPr>
      <dsp:spPr>
        <a:xfrm>
          <a:off x="4018356" y="648229"/>
          <a:ext cx="2103865" cy="4323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809"/>
              </a:lnTo>
              <a:lnTo>
                <a:pt x="2103865" y="293809"/>
              </a:lnTo>
              <a:lnTo>
                <a:pt x="2103865" y="43230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26BCD-E4F6-42A0-8066-9B830D9EAF55}">
      <dsp:nvSpPr>
        <dsp:cNvPr id="0" name=""/>
        <dsp:cNvSpPr/>
      </dsp:nvSpPr>
      <dsp:spPr>
        <a:xfrm>
          <a:off x="4023761" y="2281995"/>
          <a:ext cx="2546304" cy="4148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341"/>
              </a:lnTo>
              <a:lnTo>
                <a:pt x="2546304" y="276341"/>
              </a:lnTo>
              <a:lnTo>
                <a:pt x="2546304" y="41483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9AFE23-783A-439D-8539-CE5D051FEDD0}">
      <dsp:nvSpPr>
        <dsp:cNvPr id="0" name=""/>
        <dsp:cNvSpPr/>
      </dsp:nvSpPr>
      <dsp:spPr>
        <a:xfrm>
          <a:off x="3974064" y="2281995"/>
          <a:ext cx="91440" cy="387735"/>
        </a:xfrm>
        <a:custGeom>
          <a:avLst/>
          <a:gdLst/>
          <a:ahLst/>
          <a:cxnLst/>
          <a:rect l="0" t="0" r="0" b="0"/>
          <a:pathLst>
            <a:path>
              <a:moveTo>
                <a:pt x="49696" y="0"/>
              </a:moveTo>
              <a:lnTo>
                <a:pt x="49696" y="249237"/>
              </a:lnTo>
              <a:lnTo>
                <a:pt x="45720" y="249237"/>
              </a:lnTo>
              <a:lnTo>
                <a:pt x="45720" y="38773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AA53A9-BAE6-4D79-B7DF-3CB4596332F0}">
      <dsp:nvSpPr>
        <dsp:cNvPr id="0" name=""/>
        <dsp:cNvSpPr/>
      </dsp:nvSpPr>
      <dsp:spPr>
        <a:xfrm>
          <a:off x="1252231" y="2281995"/>
          <a:ext cx="2771530" cy="382305"/>
        </a:xfrm>
        <a:custGeom>
          <a:avLst/>
          <a:gdLst/>
          <a:ahLst/>
          <a:cxnLst/>
          <a:rect l="0" t="0" r="0" b="0"/>
          <a:pathLst>
            <a:path>
              <a:moveTo>
                <a:pt x="2771530" y="0"/>
              </a:moveTo>
              <a:lnTo>
                <a:pt x="2771530" y="243807"/>
              </a:lnTo>
              <a:lnTo>
                <a:pt x="0" y="243807"/>
              </a:lnTo>
              <a:lnTo>
                <a:pt x="0" y="38230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B4C-B2DA-49BF-A502-521820BA9A32}">
      <dsp:nvSpPr>
        <dsp:cNvPr id="0" name=""/>
        <dsp:cNvSpPr/>
      </dsp:nvSpPr>
      <dsp:spPr>
        <a:xfrm>
          <a:off x="3972636" y="648229"/>
          <a:ext cx="91440" cy="452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3774"/>
              </a:lnTo>
              <a:lnTo>
                <a:pt x="51124" y="313774"/>
              </a:lnTo>
              <a:lnTo>
                <a:pt x="51124" y="452271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747FD-4554-446B-93BD-87E683CA6E8A}">
      <dsp:nvSpPr>
        <dsp:cNvPr id="0" name=""/>
        <dsp:cNvSpPr/>
      </dsp:nvSpPr>
      <dsp:spPr>
        <a:xfrm>
          <a:off x="1774563" y="648229"/>
          <a:ext cx="2243792" cy="432307"/>
        </a:xfrm>
        <a:custGeom>
          <a:avLst/>
          <a:gdLst/>
          <a:ahLst/>
          <a:cxnLst/>
          <a:rect l="0" t="0" r="0" b="0"/>
          <a:pathLst>
            <a:path>
              <a:moveTo>
                <a:pt x="2243792" y="0"/>
              </a:moveTo>
              <a:lnTo>
                <a:pt x="2243792" y="293809"/>
              </a:lnTo>
              <a:lnTo>
                <a:pt x="0" y="293809"/>
              </a:lnTo>
              <a:lnTo>
                <a:pt x="0" y="43230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1EAF7-4C20-4DA2-8FB1-BD9AE1B5540C}">
      <dsp:nvSpPr>
        <dsp:cNvPr id="0" name=""/>
        <dsp:cNvSpPr/>
      </dsp:nvSpPr>
      <dsp:spPr>
        <a:xfrm>
          <a:off x="2704660" y="110455"/>
          <a:ext cx="2627391" cy="5377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42BE73-E064-4D39-97DB-1766E76FF99E}">
      <dsp:nvSpPr>
        <dsp:cNvPr id="0" name=""/>
        <dsp:cNvSpPr/>
      </dsp:nvSpPr>
      <dsp:spPr>
        <a:xfrm>
          <a:off x="2870775" y="268263"/>
          <a:ext cx="2627391" cy="5377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ВИДЫ БЮДЖЕТОВ</a:t>
          </a:r>
        </a:p>
      </dsp:txBody>
      <dsp:txXfrm>
        <a:off x="2870775" y="268263"/>
        <a:ext cx="2627391" cy="537773"/>
      </dsp:txXfrm>
    </dsp:sp>
    <dsp:sp modelId="{C6F1ACFE-0F1A-4D3E-8C60-EE9B96194479}">
      <dsp:nvSpPr>
        <dsp:cNvPr id="0" name=""/>
        <dsp:cNvSpPr/>
      </dsp:nvSpPr>
      <dsp:spPr>
        <a:xfrm>
          <a:off x="889268" y="1080536"/>
          <a:ext cx="1770590" cy="1181494"/>
        </a:xfrm>
        <a:prstGeom prst="smileyFac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006436-B7D9-42FB-A1F6-DCF3BC3626E8}">
      <dsp:nvSpPr>
        <dsp:cNvPr id="0" name=""/>
        <dsp:cNvSpPr/>
      </dsp:nvSpPr>
      <dsp:spPr>
        <a:xfrm>
          <a:off x="1055382" y="1238344"/>
          <a:ext cx="1770590" cy="1181494"/>
        </a:xfrm>
        <a:prstGeom prst="smileyFac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imes New Roman" pitchFamily="18" charset="0"/>
              <a:cs typeface="Times New Roman" pitchFamily="18" charset="0"/>
            </a:rPr>
            <a:t>БЮДЖЕТЫ СЕМЕЙ</a:t>
          </a:r>
          <a:endParaRPr lang="ru-RU" sz="1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55382" y="1238344"/>
        <a:ext cx="1770590" cy="1181494"/>
      </dsp:txXfrm>
    </dsp:sp>
    <dsp:sp modelId="{E0980339-413E-46BC-A9BA-7921E071E768}">
      <dsp:nvSpPr>
        <dsp:cNvPr id="0" name=""/>
        <dsp:cNvSpPr/>
      </dsp:nvSpPr>
      <dsp:spPr>
        <a:xfrm>
          <a:off x="3138465" y="1100500"/>
          <a:ext cx="1770590" cy="1181494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42AFCA-F71D-4AC3-8F59-84D9B051B229}">
      <dsp:nvSpPr>
        <dsp:cNvPr id="0" name=""/>
        <dsp:cNvSpPr/>
      </dsp:nvSpPr>
      <dsp:spPr>
        <a:xfrm>
          <a:off x="3304579" y="1258309"/>
          <a:ext cx="1770590" cy="1181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БЮДЖЕТЫ ПУБЛИЧНО-ПРАВОВЫХ ОБРАЗОВАНИЙ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04579" y="1258309"/>
        <a:ext cx="1770590" cy="1181494"/>
      </dsp:txXfrm>
    </dsp:sp>
    <dsp:sp modelId="{516C5676-B97C-4530-8B0E-6187E0530647}">
      <dsp:nvSpPr>
        <dsp:cNvPr id="0" name=""/>
        <dsp:cNvSpPr/>
      </dsp:nvSpPr>
      <dsp:spPr>
        <a:xfrm>
          <a:off x="72004" y="2664300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C044EA-4419-40AB-B814-BC730DE6F961}">
      <dsp:nvSpPr>
        <dsp:cNvPr id="0" name=""/>
        <dsp:cNvSpPr/>
      </dsp:nvSpPr>
      <dsp:spPr>
        <a:xfrm>
          <a:off x="238118" y="2822109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РОССИЙСКОЙ ФЕДЕРАЦИИ (федеральный бюджет, бюджеты государственных внебюджетных фондов)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118" y="2822109"/>
        <a:ext cx="2360453" cy="2077958"/>
      </dsp:txXfrm>
    </dsp:sp>
    <dsp:sp modelId="{3D3B1777-9DB2-4D4B-A39D-64B5ABE9A1C3}">
      <dsp:nvSpPr>
        <dsp:cNvPr id="0" name=""/>
        <dsp:cNvSpPr/>
      </dsp:nvSpPr>
      <dsp:spPr>
        <a:xfrm>
          <a:off x="2839557" y="2669730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E170B-1A4C-43F3-8292-3188A96A5958}">
      <dsp:nvSpPr>
        <dsp:cNvPr id="0" name=""/>
        <dsp:cNvSpPr/>
      </dsp:nvSpPr>
      <dsp:spPr>
        <a:xfrm>
          <a:off x="3005671" y="2827539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СУБЪЕКТОВ РОССИЙСКОЙ ФЕДЕРАЦИИ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(региональные бюджеты, бюджеты территориальных фондов обязательного медицинского страхования)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05671" y="2827539"/>
        <a:ext cx="2360453" cy="2077958"/>
      </dsp:txXfrm>
    </dsp:sp>
    <dsp:sp modelId="{53995E27-52CB-4271-BF71-CB84933C8359}">
      <dsp:nvSpPr>
        <dsp:cNvPr id="0" name=""/>
        <dsp:cNvSpPr/>
      </dsp:nvSpPr>
      <dsp:spPr>
        <a:xfrm>
          <a:off x="5389838" y="2696834"/>
          <a:ext cx="2360453" cy="207795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BDFFBE-1661-45E2-B9E6-B8BA994EBA72}">
      <dsp:nvSpPr>
        <dsp:cNvPr id="0" name=""/>
        <dsp:cNvSpPr/>
      </dsp:nvSpPr>
      <dsp:spPr>
        <a:xfrm>
          <a:off x="5555952" y="2854643"/>
          <a:ext cx="2360453" cy="20779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МУНИЦИПАЛЬНЫХ ОБРАЗОВАНИЙ (местные бюджеты)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55952" y="2854643"/>
        <a:ext cx="2360453" cy="2077958"/>
      </dsp:txXfrm>
    </dsp:sp>
    <dsp:sp modelId="{4E82C1FF-88B4-46B1-A867-3B1AE38AF34E}">
      <dsp:nvSpPr>
        <dsp:cNvPr id="0" name=""/>
        <dsp:cNvSpPr/>
      </dsp:nvSpPr>
      <dsp:spPr>
        <a:xfrm>
          <a:off x="5094906" y="1080536"/>
          <a:ext cx="2054631" cy="1181494"/>
        </a:xfrm>
        <a:prstGeom prst="trapezoid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9E74F7-296A-4977-9604-096B3A24CE8B}">
      <dsp:nvSpPr>
        <dsp:cNvPr id="0" name=""/>
        <dsp:cNvSpPr/>
      </dsp:nvSpPr>
      <dsp:spPr>
        <a:xfrm>
          <a:off x="5261020" y="1238344"/>
          <a:ext cx="2054631" cy="1181494"/>
        </a:xfrm>
        <a:prstGeom prst="trapezoid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БЮДЖЕТЫ ОРГАНИЗАЦИЙ</a:t>
          </a:r>
        </a:p>
      </dsp:txBody>
      <dsp:txXfrm>
        <a:off x="5261020" y="1238344"/>
        <a:ext cx="2054631" cy="1181494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882B8D-1106-4A3E-8B94-4C19C5F84450}">
      <dsp:nvSpPr>
        <dsp:cNvPr id="0" name=""/>
        <dsp:cNvSpPr/>
      </dsp:nvSpPr>
      <dsp:spPr>
        <a:xfrm>
          <a:off x="0" y="0"/>
          <a:ext cx="4536503" cy="453650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8BFCE3-91A3-45ED-A5A8-89C24E6940A1}">
      <dsp:nvSpPr>
        <dsp:cNvPr id="0" name=""/>
        <dsp:cNvSpPr/>
      </dsp:nvSpPr>
      <dsp:spPr>
        <a:xfrm>
          <a:off x="2268251" y="0"/>
          <a:ext cx="5518490" cy="45365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Прогнозе социально-экономического развития</a:t>
          </a:r>
        </a:p>
      </dsp:txBody>
      <dsp:txXfrm>
        <a:off x="2268251" y="0"/>
        <a:ext cx="5518490" cy="1360954"/>
      </dsp:txXfrm>
    </dsp:sp>
    <dsp:sp modelId="{D4641024-AD52-40D5-831E-4FB25402BA94}">
      <dsp:nvSpPr>
        <dsp:cNvPr id="0" name=""/>
        <dsp:cNvSpPr/>
      </dsp:nvSpPr>
      <dsp:spPr>
        <a:xfrm>
          <a:off x="793889" y="1360954"/>
          <a:ext cx="2948724" cy="294872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C5D285-0DC9-4BC0-872E-994CA6AD8AE8}">
      <dsp:nvSpPr>
        <dsp:cNvPr id="0" name=""/>
        <dsp:cNvSpPr/>
      </dsp:nvSpPr>
      <dsp:spPr>
        <a:xfrm>
          <a:off x="2268251" y="1360954"/>
          <a:ext cx="5518490" cy="29487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Основных направлениях бюджетной и налоговой политики</a:t>
          </a:r>
        </a:p>
      </dsp:txBody>
      <dsp:txXfrm>
        <a:off x="2268251" y="1360954"/>
        <a:ext cx="5518490" cy="1360949"/>
      </dsp:txXfrm>
    </dsp:sp>
    <dsp:sp modelId="{F8521D59-C398-472D-8019-C39002A5BBC0}">
      <dsp:nvSpPr>
        <dsp:cNvPr id="0" name=""/>
        <dsp:cNvSpPr/>
      </dsp:nvSpPr>
      <dsp:spPr>
        <a:xfrm>
          <a:off x="1587777" y="2721903"/>
          <a:ext cx="1360949" cy="136094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D639419-00BF-4345-BB6B-6230C84C598B}">
      <dsp:nvSpPr>
        <dsp:cNvPr id="0" name=""/>
        <dsp:cNvSpPr/>
      </dsp:nvSpPr>
      <dsp:spPr>
        <a:xfrm>
          <a:off x="2268251" y="2721903"/>
          <a:ext cx="5518490" cy="13609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Муниципальных программах</a:t>
          </a:r>
        </a:p>
      </dsp:txBody>
      <dsp:txXfrm>
        <a:off x="2268251" y="2721903"/>
        <a:ext cx="5518490" cy="1360949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62E2D-E9EB-44BE-B5E5-07C5A532DE17}">
      <dsp:nvSpPr>
        <dsp:cNvPr id="0" name=""/>
        <dsp:cNvSpPr/>
      </dsp:nvSpPr>
      <dsp:spPr>
        <a:xfrm rot="431985">
          <a:off x="21076" y="226680"/>
          <a:ext cx="720080" cy="45004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707DDA8B-220C-415C-B6EA-73DC03D06699}">
      <dsp:nvSpPr>
        <dsp:cNvPr id="0" name=""/>
        <dsp:cNvSpPr/>
      </dsp:nvSpPr>
      <dsp:spPr>
        <a:xfrm flipH="1" flipV="1">
          <a:off x="576064" y="576064"/>
          <a:ext cx="58353" cy="351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7B1E6-AE5A-4210-9199-82FF5434F78D}">
      <dsp:nvSpPr>
        <dsp:cNvPr id="0" name=""/>
        <dsp:cNvSpPr/>
      </dsp:nvSpPr>
      <dsp:spPr>
        <a:xfrm>
          <a:off x="96009" y="411943"/>
          <a:ext cx="507742" cy="308136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35" bIns="0" numCol="1" spcCol="1270" anchor="t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151%</a:t>
          </a:r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96009" y="411943"/>
        <a:ext cx="507742" cy="308136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62E2D-E9EB-44BE-B5E5-07C5A532DE17}">
      <dsp:nvSpPr>
        <dsp:cNvPr id="0" name=""/>
        <dsp:cNvSpPr/>
      </dsp:nvSpPr>
      <dsp:spPr>
        <a:xfrm rot="431985">
          <a:off x="-9847" y="226680"/>
          <a:ext cx="720080" cy="45004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</dsp:sp>
    <dsp:sp modelId="{707DDA8B-220C-415C-B6EA-73DC03D06699}">
      <dsp:nvSpPr>
        <dsp:cNvPr id="0" name=""/>
        <dsp:cNvSpPr/>
      </dsp:nvSpPr>
      <dsp:spPr>
        <a:xfrm flipH="1" flipV="1">
          <a:off x="545139" y="576064"/>
          <a:ext cx="58353" cy="351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7B1E6-AE5A-4210-9199-82FF5434F78D}">
      <dsp:nvSpPr>
        <dsp:cNvPr id="0" name=""/>
        <dsp:cNvSpPr/>
      </dsp:nvSpPr>
      <dsp:spPr>
        <a:xfrm>
          <a:off x="0" y="411943"/>
          <a:ext cx="699762" cy="308136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35" bIns="0" numCol="1" spcCol="1270" anchor="t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171,7%</a:t>
          </a:r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411943"/>
        <a:ext cx="699762" cy="308136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62E2D-E9EB-44BE-B5E5-07C5A532DE17}">
      <dsp:nvSpPr>
        <dsp:cNvPr id="0" name=""/>
        <dsp:cNvSpPr/>
      </dsp:nvSpPr>
      <dsp:spPr>
        <a:xfrm rot="431985">
          <a:off x="-9847" y="203015"/>
          <a:ext cx="720080" cy="45004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</dsp:sp>
    <dsp:sp modelId="{707DDA8B-220C-415C-B6EA-73DC03D06699}">
      <dsp:nvSpPr>
        <dsp:cNvPr id="0" name=""/>
        <dsp:cNvSpPr/>
      </dsp:nvSpPr>
      <dsp:spPr>
        <a:xfrm flipH="1" flipV="1">
          <a:off x="545139" y="564231"/>
          <a:ext cx="58353" cy="351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7B1E6-AE5A-4210-9199-82FF5434F78D}">
      <dsp:nvSpPr>
        <dsp:cNvPr id="0" name=""/>
        <dsp:cNvSpPr/>
      </dsp:nvSpPr>
      <dsp:spPr>
        <a:xfrm>
          <a:off x="0" y="388278"/>
          <a:ext cx="699762" cy="308136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35" bIns="0" numCol="1" spcCol="1270" anchor="t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168,5%</a:t>
          </a:r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388278"/>
        <a:ext cx="699762" cy="30813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62E2D-E9EB-44BE-B5E5-07C5A532DE17}">
      <dsp:nvSpPr>
        <dsp:cNvPr id="0" name=""/>
        <dsp:cNvSpPr/>
      </dsp:nvSpPr>
      <dsp:spPr>
        <a:xfrm rot="431985">
          <a:off x="21076" y="203015"/>
          <a:ext cx="720080" cy="45004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707DDA8B-220C-415C-B6EA-73DC03D06699}">
      <dsp:nvSpPr>
        <dsp:cNvPr id="0" name=""/>
        <dsp:cNvSpPr/>
      </dsp:nvSpPr>
      <dsp:spPr>
        <a:xfrm flipH="1" flipV="1">
          <a:off x="576064" y="564231"/>
          <a:ext cx="58353" cy="351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7B1E6-AE5A-4210-9199-82FF5434F78D}">
      <dsp:nvSpPr>
        <dsp:cNvPr id="0" name=""/>
        <dsp:cNvSpPr/>
      </dsp:nvSpPr>
      <dsp:spPr>
        <a:xfrm>
          <a:off x="96009" y="388278"/>
          <a:ext cx="507742" cy="308136"/>
        </a:xfrm>
        <a:prstGeom prst="round2Diag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35" bIns="0" numCol="1" spcCol="1270" anchor="t" anchorCtr="0">
          <a:noAutofit/>
        </a:bodyPr>
        <a:lstStyle/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235,1%</a:t>
          </a:r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96009" y="388278"/>
        <a:ext cx="507742" cy="30813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897B471-5CBA-42D3-8E47-99A3105D6A4D}">
      <dsp:nvSpPr>
        <dsp:cNvPr id="0" name=""/>
        <dsp:cNvSpPr/>
      </dsp:nvSpPr>
      <dsp:spPr>
        <a:xfrm>
          <a:off x="1118825" y="-409468"/>
          <a:ext cx="5539213" cy="5539213"/>
        </a:xfrm>
        <a:prstGeom prst="circularArrow">
          <a:avLst>
            <a:gd name="adj1" fmla="val 5274"/>
            <a:gd name="adj2" fmla="val 312630"/>
            <a:gd name="adj3" fmla="val 13132934"/>
            <a:gd name="adj4" fmla="val 17802762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689BD-1DDC-4CFD-A0DC-D91CBE7334A8}">
      <dsp:nvSpPr>
        <dsp:cNvPr id="0" name=""/>
        <dsp:cNvSpPr/>
      </dsp:nvSpPr>
      <dsp:spPr>
        <a:xfrm>
          <a:off x="2232244" y="1135"/>
          <a:ext cx="3312374" cy="10480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Рассмотрение проекта бюджета очередного года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32244" y="1135"/>
        <a:ext cx="3312374" cy="1048053"/>
      </dsp:txXfrm>
    </dsp:sp>
    <dsp:sp modelId="{3BF2D202-6AD6-4194-882F-11A6EC6D9796}">
      <dsp:nvSpPr>
        <dsp:cNvPr id="0" name=""/>
        <dsp:cNvSpPr/>
      </dsp:nvSpPr>
      <dsp:spPr>
        <a:xfrm>
          <a:off x="4895703" y="1418117"/>
          <a:ext cx="2660778" cy="1048053"/>
        </a:xfrm>
        <a:prstGeom prst="roundRect">
          <a:avLst/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Утверждение бюджета очередного года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5703" y="1418117"/>
        <a:ext cx="2660778" cy="1048053"/>
      </dsp:txXfrm>
    </dsp:sp>
    <dsp:sp modelId="{24CF9173-E9BD-4134-B3E6-7EDCE77228D2}">
      <dsp:nvSpPr>
        <dsp:cNvPr id="0" name=""/>
        <dsp:cNvSpPr/>
      </dsp:nvSpPr>
      <dsp:spPr>
        <a:xfrm>
          <a:off x="4818625" y="2976577"/>
          <a:ext cx="2814947" cy="1048053"/>
        </a:xfrm>
        <a:prstGeom prst="roundRect">
          <a:avLst/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Исполнение бюджета в текущем году</a:t>
          </a:r>
        </a:p>
      </dsp:txBody>
      <dsp:txXfrm>
        <a:off x="4818625" y="2976577"/>
        <a:ext cx="2814947" cy="1048053"/>
      </dsp:txXfrm>
    </dsp:sp>
    <dsp:sp modelId="{0B188EE9-A90D-4735-8478-70E6B913723A}">
      <dsp:nvSpPr>
        <dsp:cNvPr id="0" name=""/>
        <dsp:cNvSpPr/>
      </dsp:nvSpPr>
      <dsp:spPr>
        <a:xfrm>
          <a:off x="2235760" y="4320472"/>
          <a:ext cx="3236851" cy="1048053"/>
        </a:xfrm>
        <a:prstGeom prst="roundRect">
          <a:avLst/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Формирование отчета об исполнении бюджета предыдущего года</a:t>
          </a:r>
        </a:p>
      </dsp:txBody>
      <dsp:txXfrm>
        <a:off x="2235760" y="4320472"/>
        <a:ext cx="3236851" cy="1048053"/>
      </dsp:txXfrm>
    </dsp:sp>
    <dsp:sp modelId="{A9AC0765-B750-4E69-AFC2-1774F7F1C5C7}">
      <dsp:nvSpPr>
        <dsp:cNvPr id="0" name=""/>
        <dsp:cNvSpPr/>
      </dsp:nvSpPr>
      <dsp:spPr>
        <a:xfrm>
          <a:off x="65374" y="2976563"/>
          <a:ext cx="2814947" cy="1048053"/>
        </a:xfrm>
        <a:prstGeom prst="roundRect">
          <a:avLst/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Утверждение отчета об исполнении бюджета предыдущего года</a:t>
          </a:r>
        </a:p>
      </dsp:txBody>
      <dsp:txXfrm>
        <a:off x="65374" y="2976563"/>
        <a:ext cx="2814947" cy="1048053"/>
      </dsp:txXfrm>
    </dsp:sp>
    <dsp:sp modelId="{0B789582-942C-4CED-95DC-A45D7562197D}">
      <dsp:nvSpPr>
        <dsp:cNvPr id="0" name=""/>
        <dsp:cNvSpPr/>
      </dsp:nvSpPr>
      <dsp:spPr>
        <a:xfrm>
          <a:off x="142468" y="1418135"/>
          <a:ext cx="2660778" cy="1048053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Составление проекта бюджета очередного года</a:t>
          </a:r>
        </a:p>
      </dsp:txBody>
      <dsp:txXfrm>
        <a:off x="142468" y="1418135"/>
        <a:ext cx="2660778" cy="104805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227BB2-3290-47B0-8A2A-25BEFDD21DB9}">
      <dsp:nvSpPr>
        <dsp:cNvPr id="0" name=""/>
        <dsp:cNvSpPr/>
      </dsp:nvSpPr>
      <dsp:spPr>
        <a:xfrm>
          <a:off x="0" y="482543"/>
          <a:ext cx="8424936" cy="5103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Определение основных подходов к формированию бюджета городского округа город Воронеж</a:t>
          </a:r>
          <a:endParaRPr lang="ru-RU" sz="1200" kern="1200" dirty="0"/>
        </a:p>
      </dsp:txBody>
      <dsp:txXfrm>
        <a:off x="0" y="482543"/>
        <a:ext cx="8424936" cy="510300"/>
      </dsp:txXfrm>
    </dsp:sp>
    <dsp:sp modelId="{60C39985-CFAD-4F05-AF04-74B3D1E8B961}">
      <dsp:nvSpPr>
        <dsp:cNvPr id="0" name=""/>
        <dsp:cNvSpPr/>
      </dsp:nvSpPr>
      <dsp:spPr>
        <a:xfrm>
          <a:off x="421246" y="375569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ИЮЛЬ</a:t>
          </a:r>
          <a:endParaRPr lang="ru-RU" sz="1600" b="1" kern="1200" baseline="0" dirty="0">
            <a:effectLst/>
          </a:endParaRPr>
        </a:p>
      </dsp:txBody>
      <dsp:txXfrm>
        <a:off x="421246" y="375569"/>
        <a:ext cx="2481118" cy="284093"/>
      </dsp:txXfrm>
    </dsp:sp>
    <dsp:sp modelId="{63A4B5DD-DCE2-4995-BC18-585CDFFA6A05}">
      <dsp:nvSpPr>
        <dsp:cNvPr id="0" name=""/>
        <dsp:cNvSpPr/>
      </dsp:nvSpPr>
      <dsp:spPr>
        <a:xfrm>
          <a:off x="0" y="1164616"/>
          <a:ext cx="8424936" cy="6615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Основные показатели прогноза социально – экономического развития городского округа город Воронеж</a:t>
          </a:r>
          <a:endParaRPr lang="ru-RU" sz="1200" kern="1200" dirty="0"/>
        </a:p>
      </dsp:txBody>
      <dsp:txXfrm>
        <a:off x="0" y="1164616"/>
        <a:ext cx="8424936" cy="661500"/>
      </dsp:txXfrm>
    </dsp:sp>
    <dsp:sp modelId="{1671FAF7-071D-4182-AA18-3039B0A004F7}">
      <dsp:nvSpPr>
        <dsp:cNvPr id="0" name=""/>
        <dsp:cNvSpPr/>
      </dsp:nvSpPr>
      <dsp:spPr>
        <a:xfrm>
          <a:off x="421246" y="1057643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АВГУСТ</a:t>
          </a:r>
          <a:endParaRPr lang="ru-RU" sz="1600" b="1" kern="1200" baseline="0" dirty="0">
            <a:effectLst/>
          </a:endParaRPr>
        </a:p>
      </dsp:txBody>
      <dsp:txXfrm>
        <a:off x="421246" y="1057643"/>
        <a:ext cx="2481118" cy="284093"/>
      </dsp:txXfrm>
    </dsp:sp>
    <dsp:sp modelId="{A99D7869-88BB-40C1-98A5-4F150B07C606}">
      <dsp:nvSpPr>
        <dsp:cNvPr id="0" name=""/>
        <dsp:cNvSpPr/>
      </dsp:nvSpPr>
      <dsp:spPr>
        <a:xfrm>
          <a:off x="0" y="1997889"/>
          <a:ext cx="8424936" cy="6615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Работа главных администраторов доходов и главных распорядителей бюджетных средств по подготовке и обоснованию бюджетных ассигнований</a:t>
          </a:r>
          <a:endParaRPr lang="ru-RU" sz="1200" kern="1200" dirty="0"/>
        </a:p>
      </dsp:txBody>
      <dsp:txXfrm>
        <a:off x="0" y="1997889"/>
        <a:ext cx="8424936" cy="661500"/>
      </dsp:txXfrm>
    </dsp:sp>
    <dsp:sp modelId="{F8D466E3-4C0A-4A76-ACB9-B94878EC8189}">
      <dsp:nvSpPr>
        <dsp:cNvPr id="0" name=""/>
        <dsp:cNvSpPr/>
      </dsp:nvSpPr>
      <dsp:spPr>
        <a:xfrm>
          <a:off x="421246" y="1890916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АВГУСТ-ОКТЯБРЬ</a:t>
          </a:r>
          <a:endParaRPr lang="ru-RU" sz="1600" b="1" kern="1200" baseline="0" dirty="0">
            <a:effectLst/>
          </a:endParaRPr>
        </a:p>
      </dsp:txBody>
      <dsp:txXfrm>
        <a:off x="421246" y="1890916"/>
        <a:ext cx="2481118" cy="284093"/>
      </dsp:txXfrm>
    </dsp:sp>
    <dsp:sp modelId="{BF511C95-0885-4B48-A3FD-DB37BB269244}">
      <dsp:nvSpPr>
        <dsp:cNvPr id="0" name=""/>
        <dsp:cNvSpPr/>
      </dsp:nvSpPr>
      <dsp:spPr>
        <a:xfrm>
          <a:off x="0" y="2831163"/>
          <a:ext cx="8424936" cy="6993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Внесение  проекта бюджета городского округа город  Воронеж  в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Воронежскую городскую Думу.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Назначение публичных слушаний по проекту бюджета на очередной финансовый год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831163"/>
        <a:ext cx="8424936" cy="699300"/>
      </dsp:txXfrm>
    </dsp:sp>
    <dsp:sp modelId="{85BE9383-F51E-4415-8592-12100F6A184D}">
      <dsp:nvSpPr>
        <dsp:cNvPr id="0" name=""/>
        <dsp:cNvSpPr/>
      </dsp:nvSpPr>
      <dsp:spPr>
        <a:xfrm>
          <a:off x="421246" y="2724189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НОЯБРЬ</a:t>
          </a:r>
          <a:endParaRPr lang="ru-RU" sz="1600" b="1" kern="1200" baseline="0" dirty="0">
            <a:effectLst/>
          </a:endParaRPr>
        </a:p>
      </dsp:txBody>
      <dsp:txXfrm>
        <a:off x="421246" y="2724189"/>
        <a:ext cx="2481118" cy="284093"/>
      </dsp:txXfrm>
    </dsp:sp>
    <dsp:sp modelId="{019997DB-98C4-403C-8E10-3B9E114AF3A0}">
      <dsp:nvSpPr>
        <dsp:cNvPr id="0" name=""/>
        <dsp:cNvSpPr/>
      </dsp:nvSpPr>
      <dsp:spPr>
        <a:xfrm>
          <a:off x="0" y="3702236"/>
          <a:ext cx="8424936" cy="13608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Рассмотрение Воронежской городской Думой проекта бюджета городского округа город Воронеж в 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I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чтении (общий объём доходов, расходов, размер дефицита бюджета городского  округа, перечень главных администраторов доходов)  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Рассмотрение Воронежской городской Думой проекта бюджета городского округа город Воронеж во 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II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чтении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распределение  расходов по разделам, целевым статьям (муниципальным программам, по ведомствам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))</a:t>
          </a:r>
          <a:r>
            <a:rPr lang="en-US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и принятие его в целом</a:t>
          </a:r>
          <a:endParaRPr lang="ru-RU" sz="1200" kern="1200" dirty="0"/>
        </a:p>
      </dsp:txBody>
      <dsp:txXfrm>
        <a:off x="0" y="3702236"/>
        <a:ext cx="8424936" cy="1360800"/>
      </dsp:txXfrm>
    </dsp:sp>
    <dsp:sp modelId="{2B0D7500-5B94-4169-8E69-3B9EBC1CDDE2}">
      <dsp:nvSpPr>
        <dsp:cNvPr id="0" name=""/>
        <dsp:cNvSpPr/>
      </dsp:nvSpPr>
      <dsp:spPr>
        <a:xfrm>
          <a:off x="421246" y="3595263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ДЕКАБРЬ</a:t>
          </a:r>
          <a:endParaRPr lang="ru-RU" sz="1600" b="1" kern="1200" baseline="0" dirty="0">
            <a:effectLst/>
          </a:endParaRPr>
        </a:p>
      </dsp:txBody>
      <dsp:txXfrm>
        <a:off x="421246" y="3595263"/>
        <a:ext cx="2481118" cy="284093"/>
      </dsp:txXfrm>
    </dsp:sp>
    <dsp:sp modelId="{112EBB52-4190-42EE-B439-F191D656F754}">
      <dsp:nvSpPr>
        <dsp:cNvPr id="0" name=""/>
        <dsp:cNvSpPr/>
      </dsp:nvSpPr>
      <dsp:spPr>
        <a:xfrm>
          <a:off x="0" y="5234810"/>
          <a:ext cx="8424936" cy="5103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53869" tIns="249936" rIns="65386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Опубликование бюджета городского округа город Воронеж в средствах массовой информации</a:t>
          </a:r>
          <a:endParaRPr lang="ru-RU" sz="1200" kern="1200" dirty="0"/>
        </a:p>
      </dsp:txBody>
      <dsp:txXfrm>
        <a:off x="0" y="5234810"/>
        <a:ext cx="8424936" cy="510300"/>
      </dsp:txXfrm>
    </dsp:sp>
    <dsp:sp modelId="{C42BF8AE-E590-456C-9FF0-B97764BE5DC0}">
      <dsp:nvSpPr>
        <dsp:cNvPr id="0" name=""/>
        <dsp:cNvSpPr/>
      </dsp:nvSpPr>
      <dsp:spPr>
        <a:xfrm>
          <a:off x="421246" y="5127836"/>
          <a:ext cx="2481118" cy="284093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rgbClr val="CC33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effectLst/>
            </a:rPr>
            <a:t>КОНЕЦ ДЕКАБРЯ</a:t>
          </a:r>
          <a:endParaRPr lang="ru-RU" sz="1600" b="1" kern="1200" baseline="0" dirty="0">
            <a:effectLst/>
          </a:endParaRPr>
        </a:p>
      </dsp:txBody>
      <dsp:txXfrm>
        <a:off x="421246" y="5127836"/>
        <a:ext cx="2481118" cy="284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0.02985</cdr:x>
      <cdr:y>0.14441</cdr:y>
    </cdr:from>
    <cdr:to>
      <cdr:x>0.14529</cdr:x>
      <cdr:y>0.23696</cdr:y>
    </cdr:to>
    <cdr:sp macro="" textlink="">
      <cdr:nvSpPr>
        <cdr:cNvPr id="10241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7960" y="536861"/>
          <a:ext cx="714756" cy="3420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1">
            <a:defRPr sz="1000"/>
          </a:pPr>
          <a:r>
            <a:rPr lang="ru-RU" sz="1000" b="0" i="0" strike="noStrike">
              <a:solidFill>
                <a:srgbClr val="000000"/>
              </a:solidFill>
              <a:latin typeface="Arial Cyr"/>
            </a:rPr>
            <a:t>тыс. 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0.10789</cdr:x>
      <cdr:y>0.08998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936103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млн. рублей</a:t>
          </a:r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0.11111</cdr:x>
      <cdr:y>0.08998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936104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млн. </a:t>
          </a:r>
          <a:r>
            <a:rPr lang="ru-RU" sz="1000" b="1" dirty="0" smtClean="0">
              <a:latin typeface="Times New Roman" pitchFamily="18" charset="0"/>
              <a:cs typeface="Times New Roman" pitchFamily="18" charset="0"/>
            </a:rPr>
            <a:t>рублей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0.49989</cdr:x>
      <cdr:y>0</cdr:y>
    </cdr:from>
    <cdr:to>
      <cdr:x>0.611</cdr:x>
      <cdr:y>0.06878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67744" y="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0.49989</cdr:x>
      <cdr:y>0</cdr:y>
    </cdr:from>
    <cdr:to>
      <cdr:x>0.611</cdr:x>
      <cdr:y>0.06878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67744" y="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6" name="Прямая соединительная линия 15"/>
        <cdr:cNvSpPr/>
      </cdr:nvSpPr>
      <cdr:spPr>
        <a:xfrm xmlns:a="http://schemas.openxmlformats.org/drawingml/2006/main">
          <a:off x="-107504" y="-2564904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6" name="Прямая соединительная линия 15"/>
        <cdr:cNvSpPr/>
      </cdr:nvSpPr>
      <cdr:spPr>
        <a:xfrm xmlns:a="http://schemas.openxmlformats.org/drawingml/2006/main">
          <a:off x="-107504" y="-2564904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21C8D-B2AB-4473-8F12-0E4BE05AC7C8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7E4B6-255F-41F8-8B83-F8DF73C958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35CB2-4548-4C2B-B6C7-DEBD6BDF2AB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23DDB-E762-4EFB-8A77-E614EC92EB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Налоговые</a:t>
            </a:r>
            <a:r>
              <a:rPr lang="ru-RU" baseline="0" dirty="0" smtClean="0"/>
              <a:t> ставки - 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Налоговые</a:t>
            </a:r>
            <a:r>
              <a:rPr lang="ru-RU" baseline="0" dirty="0" smtClean="0"/>
              <a:t> ставки - 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Налоговые ставки - 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Сделать</a:t>
            </a:r>
            <a:r>
              <a:rPr lang="ru-RU" baseline="0" dirty="0" smtClean="0"/>
              <a:t> на работе!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07D126-1CFD-4A97-AF46-1738C111974E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54EAF-53F7-4199-A230-938D7C6639F1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54EAF-53F7-4199-A230-938D7C6639F1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75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00E2E-5739-41D1-A802-BF5BDC552F8C}" type="slidenum">
              <a:rPr lang="ru-RU" smtClean="0"/>
              <a:pPr/>
              <a:t>79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00E2E-5739-41D1-A802-BF5BDC552F8C}" type="slidenum">
              <a:rPr lang="ru-RU" smtClean="0"/>
              <a:pPr/>
              <a:t>88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3DDB-E762-4EFB-8A77-E614EC92EB4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0F652-5057-433A-9D73-29DBE1F4FA88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229-9929-4506-B607-1A5AB65B6754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8216F-92E8-4512-B638-BBB28A73ED91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396D-EFF0-4C11-8FAE-62185B9AE406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0EB8E-035E-4544-A1B3-DC0EF1C8B1AC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FD177-585D-44CE-B33B-D70341B96459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44715-5B54-4227-86A2-D6082EF0157E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D4885-865A-4F5B-9288-688E1316617A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FB03-22C7-41EB-BEF7-103E96777074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8F736-45E9-4596-854D-0DAFD7F437B3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ED8-1C22-4799-8155-09DF95DBCD43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4EF70-2D70-4AD2-81B9-A078179A1205}" type="datetime1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9A9E4-29E9-4BD5-94B2-3300B6D6B5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13" Type="http://schemas.microsoft.com/office/2007/relationships/diagramDrawing" Target="../diagrams/drawing5.xml"/><Relationship Id="rId18" Type="http://schemas.openxmlformats.org/officeDocument/2006/relationships/diagramColors" Target="../diagrams/colors6.xml"/><Relationship Id="rId3" Type="http://schemas.openxmlformats.org/officeDocument/2006/relationships/diagramData" Target="../diagrams/data4.xml"/><Relationship Id="rId21" Type="http://schemas.openxmlformats.org/officeDocument/2006/relationships/diagramData" Target="../diagrams/data7.xml"/><Relationship Id="rId7" Type="http://schemas.microsoft.com/office/2007/relationships/diagramDrawing" Target="../diagrams/drawing4.xml"/><Relationship Id="rId12" Type="http://schemas.openxmlformats.org/officeDocument/2006/relationships/diagramColors" Target="../diagrams/colors5.xml"/><Relationship Id="rId17" Type="http://schemas.openxmlformats.org/officeDocument/2006/relationships/diagramQuickStyle" Target="../diagrams/quickStyle6.xml"/><Relationship Id="rId25" Type="http://schemas.microsoft.com/office/2007/relationships/diagramDrawing" Target="../diagrams/drawing7.xml"/><Relationship Id="rId2" Type="http://schemas.openxmlformats.org/officeDocument/2006/relationships/chart" Target="../charts/chart1.xml"/><Relationship Id="rId16" Type="http://schemas.openxmlformats.org/officeDocument/2006/relationships/diagramLayout" Target="../diagrams/layout6.xml"/><Relationship Id="rId20" Type="http://schemas.openxmlformats.org/officeDocument/2006/relationships/chart" Target="../charts/chart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11" Type="http://schemas.openxmlformats.org/officeDocument/2006/relationships/diagramQuickStyle" Target="../diagrams/quickStyle5.xml"/><Relationship Id="rId24" Type="http://schemas.openxmlformats.org/officeDocument/2006/relationships/diagramColors" Target="../diagrams/colors7.xml"/><Relationship Id="rId5" Type="http://schemas.openxmlformats.org/officeDocument/2006/relationships/diagramQuickStyle" Target="../diagrams/quickStyle4.xml"/><Relationship Id="rId15" Type="http://schemas.openxmlformats.org/officeDocument/2006/relationships/diagramData" Target="../diagrams/data6.xml"/><Relationship Id="rId23" Type="http://schemas.openxmlformats.org/officeDocument/2006/relationships/diagramQuickStyle" Target="../diagrams/quickStyle7.xml"/><Relationship Id="rId10" Type="http://schemas.openxmlformats.org/officeDocument/2006/relationships/diagramLayout" Target="../diagrams/layout5.xml"/><Relationship Id="rId19" Type="http://schemas.microsoft.com/office/2007/relationships/diagramDrawing" Target="../diagrams/drawing6.xml"/><Relationship Id="rId4" Type="http://schemas.openxmlformats.org/officeDocument/2006/relationships/diagramLayout" Target="../diagrams/layout4.xml"/><Relationship Id="rId9" Type="http://schemas.openxmlformats.org/officeDocument/2006/relationships/diagramData" Target="../diagrams/data5.xml"/><Relationship Id="rId14" Type="http://schemas.openxmlformats.org/officeDocument/2006/relationships/chart" Target="../charts/chart3.xml"/><Relationship Id="rId22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13" Type="http://schemas.microsoft.com/office/2007/relationships/diagramDrawing" Target="../diagrams/drawing16.xml"/><Relationship Id="rId18" Type="http://schemas.microsoft.com/office/2007/relationships/diagramDrawing" Target="../diagrams/drawing17.xml"/><Relationship Id="rId26" Type="http://schemas.openxmlformats.org/officeDocument/2006/relationships/diagramQuickStyle" Target="../diagrams/quickStyle19.xml"/><Relationship Id="rId3" Type="http://schemas.openxmlformats.org/officeDocument/2006/relationships/chart" Target="../charts/chart10.xml"/><Relationship Id="rId21" Type="http://schemas.openxmlformats.org/officeDocument/2006/relationships/diagramQuickStyle" Target="../diagrams/quickStyle18.xml"/><Relationship Id="rId7" Type="http://schemas.openxmlformats.org/officeDocument/2006/relationships/diagramColors" Target="../diagrams/colors15.xml"/><Relationship Id="rId12" Type="http://schemas.openxmlformats.org/officeDocument/2006/relationships/diagramColors" Target="../diagrams/colors16.xml"/><Relationship Id="rId17" Type="http://schemas.openxmlformats.org/officeDocument/2006/relationships/diagramColors" Target="../diagrams/colors17.xml"/><Relationship Id="rId25" Type="http://schemas.openxmlformats.org/officeDocument/2006/relationships/diagramLayout" Target="../diagrams/layout19.xml"/><Relationship Id="rId33" Type="http://schemas.microsoft.com/office/2007/relationships/diagramDrawing" Target="../diagrams/drawing20.xml"/><Relationship Id="rId2" Type="http://schemas.openxmlformats.org/officeDocument/2006/relationships/chart" Target="../charts/chart9.xml"/><Relationship Id="rId16" Type="http://schemas.openxmlformats.org/officeDocument/2006/relationships/diagramQuickStyle" Target="../diagrams/quickStyle17.xml"/><Relationship Id="rId20" Type="http://schemas.openxmlformats.org/officeDocument/2006/relationships/diagramLayout" Target="../diagrams/layout18.xml"/><Relationship Id="rId29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5.xml"/><Relationship Id="rId11" Type="http://schemas.openxmlformats.org/officeDocument/2006/relationships/diagramQuickStyle" Target="../diagrams/quickStyle16.xml"/><Relationship Id="rId24" Type="http://schemas.openxmlformats.org/officeDocument/2006/relationships/diagramData" Target="../diagrams/data19.xml"/><Relationship Id="rId32" Type="http://schemas.openxmlformats.org/officeDocument/2006/relationships/diagramColors" Target="../diagrams/colors20.xml"/><Relationship Id="rId5" Type="http://schemas.openxmlformats.org/officeDocument/2006/relationships/diagramLayout" Target="../diagrams/layout15.xml"/><Relationship Id="rId15" Type="http://schemas.openxmlformats.org/officeDocument/2006/relationships/diagramLayout" Target="../diagrams/layout17.xml"/><Relationship Id="rId23" Type="http://schemas.microsoft.com/office/2007/relationships/diagramDrawing" Target="../diagrams/drawing18.xml"/><Relationship Id="rId28" Type="http://schemas.microsoft.com/office/2007/relationships/diagramDrawing" Target="../diagrams/drawing19.xml"/><Relationship Id="rId10" Type="http://schemas.openxmlformats.org/officeDocument/2006/relationships/diagramLayout" Target="../diagrams/layout16.xml"/><Relationship Id="rId19" Type="http://schemas.openxmlformats.org/officeDocument/2006/relationships/diagramData" Target="../diagrams/data18.xml"/><Relationship Id="rId31" Type="http://schemas.openxmlformats.org/officeDocument/2006/relationships/diagramQuickStyle" Target="../diagrams/quickStyle20.xml"/><Relationship Id="rId4" Type="http://schemas.openxmlformats.org/officeDocument/2006/relationships/diagramData" Target="../diagrams/data15.xml"/><Relationship Id="rId9" Type="http://schemas.openxmlformats.org/officeDocument/2006/relationships/diagramData" Target="../diagrams/data16.xml"/><Relationship Id="rId14" Type="http://schemas.openxmlformats.org/officeDocument/2006/relationships/diagramData" Target="../diagrams/data17.xml"/><Relationship Id="rId22" Type="http://schemas.openxmlformats.org/officeDocument/2006/relationships/diagramColors" Target="../diagrams/colors18.xml"/><Relationship Id="rId27" Type="http://schemas.openxmlformats.org/officeDocument/2006/relationships/diagramColors" Target="../diagrams/colors19.xml"/><Relationship Id="rId30" Type="http://schemas.openxmlformats.org/officeDocument/2006/relationships/diagramLayout" Target="../diagrams/layout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2.xml"/><Relationship Id="rId13" Type="http://schemas.microsoft.com/office/2007/relationships/diagramDrawing" Target="../diagrams/drawing23.xml"/><Relationship Id="rId18" Type="http://schemas.microsoft.com/office/2007/relationships/diagramDrawing" Target="../diagrams/drawing24.xml"/><Relationship Id="rId3" Type="http://schemas.openxmlformats.org/officeDocument/2006/relationships/chart" Target="../charts/chart11.xml"/><Relationship Id="rId21" Type="http://schemas.openxmlformats.org/officeDocument/2006/relationships/diagramQuickStyle" Target="../diagrams/quickStyle25.xml"/><Relationship Id="rId7" Type="http://schemas.openxmlformats.org/officeDocument/2006/relationships/diagramColors" Target="../diagrams/colors22.xml"/><Relationship Id="rId12" Type="http://schemas.openxmlformats.org/officeDocument/2006/relationships/diagramColors" Target="../diagrams/colors23.xml"/><Relationship Id="rId17" Type="http://schemas.openxmlformats.org/officeDocument/2006/relationships/diagramColors" Target="../diagrams/colors24.xml"/><Relationship Id="rId2" Type="http://schemas.openxmlformats.org/officeDocument/2006/relationships/notesSlide" Target="../notesSlides/notesSlide10.xml"/><Relationship Id="rId16" Type="http://schemas.openxmlformats.org/officeDocument/2006/relationships/diagramQuickStyle" Target="../diagrams/quickStyle24.xml"/><Relationship Id="rId20" Type="http://schemas.openxmlformats.org/officeDocument/2006/relationships/diagramLayout" Target="../diagrams/layout2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2.xml"/><Relationship Id="rId11" Type="http://schemas.openxmlformats.org/officeDocument/2006/relationships/diagramQuickStyle" Target="../diagrams/quickStyle23.xml"/><Relationship Id="rId5" Type="http://schemas.openxmlformats.org/officeDocument/2006/relationships/diagramLayout" Target="../diagrams/layout22.xml"/><Relationship Id="rId15" Type="http://schemas.openxmlformats.org/officeDocument/2006/relationships/diagramLayout" Target="../diagrams/layout24.xml"/><Relationship Id="rId23" Type="http://schemas.microsoft.com/office/2007/relationships/diagramDrawing" Target="../diagrams/drawing25.xml"/><Relationship Id="rId10" Type="http://schemas.openxmlformats.org/officeDocument/2006/relationships/diagramLayout" Target="../diagrams/layout23.xml"/><Relationship Id="rId19" Type="http://schemas.openxmlformats.org/officeDocument/2006/relationships/diagramData" Target="../diagrams/data25.xml"/><Relationship Id="rId4" Type="http://schemas.openxmlformats.org/officeDocument/2006/relationships/diagramData" Target="../diagrams/data22.xml"/><Relationship Id="rId9" Type="http://schemas.openxmlformats.org/officeDocument/2006/relationships/diagramData" Target="../diagrams/data23.xml"/><Relationship Id="rId14" Type="http://schemas.openxmlformats.org/officeDocument/2006/relationships/diagramData" Target="../diagrams/data24.xml"/><Relationship Id="rId22" Type="http://schemas.openxmlformats.org/officeDocument/2006/relationships/diagramColors" Target="../diagrams/colors25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13" Type="http://schemas.microsoft.com/office/2007/relationships/diagramDrawing" Target="../diagrams/drawing27.xml"/><Relationship Id="rId3" Type="http://schemas.openxmlformats.org/officeDocument/2006/relationships/chart" Target="../charts/chart12.xml"/><Relationship Id="rId7" Type="http://schemas.openxmlformats.org/officeDocument/2006/relationships/diagramColors" Target="../diagrams/colors26.xml"/><Relationship Id="rId12" Type="http://schemas.openxmlformats.org/officeDocument/2006/relationships/diagramColors" Target="../diagrams/colors2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6.xml"/><Relationship Id="rId11" Type="http://schemas.openxmlformats.org/officeDocument/2006/relationships/diagramQuickStyle" Target="../diagrams/quickStyle27.xml"/><Relationship Id="rId5" Type="http://schemas.openxmlformats.org/officeDocument/2006/relationships/diagramLayout" Target="../diagrams/layout26.xml"/><Relationship Id="rId10" Type="http://schemas.openxmlformats.org/officeDocument/2006/relationships/diagramLayout" Target="../diagrams/layout27.xml"/><Relationship Id="rId4" Type="http://schemas.openxmlformats.org/officeDocument/2006/relationships/diagramData" Target="../diagrams/data26.xml"/><Relationship Id="rId9" Type="http://schemas.openxmlformats.org/officeDocument/2006/relationships/diagramData" Target="../diagrams/data27.xml"/><Relationship Id="rId14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8.xml"/><Relationship Id="rId13" Type="http://schemas.microsoft.com/office/2007/relationships/diagramDrawing" Target="../diagrams/drawing29.xml"/><Relationship Id="rId3" Type="http://schemas.openxmlformats.org/officeDocument/2006/relationships/chart" Target="../charts/chart13.xml"/><Relationship Id="rId7" Type="http://schemas.openxmlformats.org/officeDocument/2006/relationships/diagramColors" Target="../diagrams/colors28.xml"/><Relationship Id="rId12" Type="http://schemas.openxmlformats.org/officeDocument/2006/relationships/diagramColors" Target="../diagrams/colors2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8.xml"/><Relationship Id="rId11" Type="http://schemas.openxmlformats.org/officeDocument/2006/relationships/diagramQuickStyle" Target="../diagrams/quickStyle29.xml"/><Relationship Id="rId5" Type="http://schemas.openxmlformats.org/officeDocument/2006/relationships/diagramLayout" Target="../diagrams/layout28.xml"/><Relationship Id="rId10" Type="http://schemas.openxmlformats.org/officeDocument/2006/relationships/diagramLayout" Target="../diagrams/layout29.xml"/><Relationship Id="rId4" Type="http://schemas.openxmlformats.org/officeDocument/2006/relationships/diagramData" Target="../diagrams/data28.xml"/><Relationship Id="rId9" Type="http://schemas.openxmlformats.org/officeDocument/2006/relationships/diagramData" Target="../diagrams/data29.xml"/><Relationship Id="rId1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0.xml"/><Relationship Id="rId13" Type="http://schemas.microsoft.com/office/2007/relationships/diagramDrawing" Target="../diagrams/drawing31.xml"/><Relationship Id="rId18" Type="http://schemas.openxmlformats.org/officeDocument/2006/relationships/diagramColors" Target="../diagrams/colors32.xml"/><Relationship Id="rId3" Type="http://schemas.openxmlformats.org/officeDocument/2006/relationships/chart" Target="../charts/chart14.xml"/><Relationship Id="rId7" Type="http://schemas.openxmlformats.org/officeDocument/2006/relationships/diagramColors" Target="../diagrams/colors30.xml"/><Relationship Id="rId12" Type="http://schemas.openxmlformats.org/officeDocument/2006/relationships/diagramColors" Target="../diagrams/colors31.xml"/><Relationship Id="rId17" Type="http://schemas.openxmlformats.org/officeDocument/2006/relationships/diagramQuickStyle" Target="../diagrams/quickStyle32.xml"/><Relationship Id="rId2" Type="http://schemas.openxmlformats.org/officeDocument/2006/relationships/notesSlide" Target="../notesSlides/notesSlide13.xml"/><Relationship Id="rId16" Type="http://schemas.openxmlformats.org/officeDocument/2006/relationships/diagramLayout" Target="../diagrams/layout3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0.xml"/><Relationship Id="rId11" Type="http://schemas.openxmlformats.org/officeDocument/2006/relationships/diagramQuickStyle" Target="../diagrams/quickStyle31.xml"/><Relationship Id="rId5" Type="http://schemas.openxmlformats.org/officeDocument/2006/relationships/diagramLayout" Target="../diagrams/layout30.xml"/><Relationship Id="rId15" Type="http://schemas.openxmlformats.org/officeDocument/2006/relationships/diagramData" Target="../diagrams/data32.xml"/><Relationship Id="rId10" Type="http://schemas.openxmlformats.org/officeDocument/2006/relationships/diagramLayout" Target="../diagrams/layout31.xml"/><Relationship Id="rId19" Type="http://schemas.microsoft.com/office/2007/relationships/diagramDrawing" Target="../diagrams/drawing32.xml"/><Relationship Id="rId4" Type="http://schemas.openxmlformats.org/officeDocument/2006/relationships/diagramData" Target="../diagrams/data30.xml"/><Relationship Id="rId9" Type="http://schemas.openxmlformats.org/officeDocument/2006/relationships/diagramData" Target="../diagrams/data31.xml"/><Relationship Id="rId1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4.xml"/><Relationship Id="rId13" Type="http://schemas.openxmlformats.org/officeDocument/2006/relationships/diagramData" Target="../diagrams/data35.xml"/><Relationship Id="rId3" Type="http://schemas.openxmlformats.org/officeDocument/2006/relationships/diagramLayout" Target="../diagrams/layout33.xml"/><Relationship Id="rId7" Type="http://schemas.openxmlformats.org/officeDocument/2006/relationships/chart" Target="../charts/chart15.xml"/><Relationship Id="rId12" Type="http://schemas.microsoft.com/office/2007/relationships/diagramDrawing" Target="../diagrams/drawing34.xml"/><Relationship Id="rId17" Type="http://schemas.microsoft.com/office/2007/relationships/diagramDrawing" Target="../diagrams/drawing35.xml"/><Relationship Id="rId2" Type="http://schemas.openxmlformats.org/officeDocument/2006/relationships/diagramData" Target="../diagrams/data33.xml"/><Relationship Id="rId16" Type="http://schemas.openxmlformats.org/officeDocument/2006/relationships/diagramColors" Target="../diagrams/colors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11" Type="http://schemas.openxmlformats.org/officeDocument/2006/relationships/diagramColors" Target="../diagrams/colors34.xml"/><Relationship Id="rId5" Type="http://schemas.openxmlformats.org/officeDocument/2006/relationships/diagramColors" Target="../diagrams/colors33.xml"/><Relationship Id="rId15" Type="http://schemas.openxmlformats.org/officeDocument/2006/relationships/diagramQuickStyle" Target="../diagrams/quickStyle35.xml"/><Relationship Id="rId10" Type="http://schemas.openxmlformats.org/officeDocument/2006/relationships/diagramQuickStyle" Target="../diagrams/quickStyle34.xml"/><Relationship Id="rId4" Type="http://schemas.openxmlformats.org/officeDocument/2006/relationships/diagramQuickStyle" Target="../diagrams/quickStyle33.xml"/><Relationship Id="rId9" Type="http://schemas.openxmlformats.org/officeDocument/2006/relationships/diagramLayout" Target="../diagrams/layout34.xml"/><Relationship Id="rId14" Type="http://schemas.openxmlformats.org/officeDocument/2006/relationships/diagramLayout" Target="../diagrams/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6.xml"/><Relationship Id="rId13" Type="http://schemas.microsoft.com/office/2007/relationships/diagramDrawing" Target="../diagrams/drawing37.xml"/><Relationship Id="rId3" Type="http://schemas.openxmlformats.org/officeDocument/2006/relationships/chart" Target="../charts/chart16.xml"/><Relationship Id="rId7" Type="http://schemas.openxmlformats.org/officeDocument/2006/relationships/diagramColors" Target="../diagrams/colors36.xml"/><Relationship Id="rId12" Type="http://schemas.openxmlformats.org/officeDocument/2006/relationships/diagramColors" Target="../diagrams/colors3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6.xml"/><Relationship Id="rId11" Type="http://schemas.openxmlformats.org/officeDocument/2006/relationships/diagramQuickStyle" Target="../diagrams/quickStyle37.xml"/><Relationship Id="rId5" Type="http://schemas.openxmlformats.org/officeDocument/2006/relationships/diagramLayout" Target="../diagrams/layout36.xml"/><Relationship Id="rId10" Type="http://schemas.openxmlformats.org/officeDocument/2006/relationships/diagramLayout" Target="../diagrams/layout37.xml"/><Relationship Id="rId4" Type="http://schemas.openxmlformats.org/officeDocument/2006/relationships/diagramData" Target="../diagrams/data36.xml"/><Relationship Id="rId9" Type="http://schemas.openxmlformats.org/officeDocument/2006/relationships/diagramData" Target="../diagrams/data3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12" Type="http://schemas.microsoft.com/office/2007/relationships/diagramDrawing" Target="../diagrams/drawing40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0" Type="http://schemas.openxmlformats.org/officeDocument/2006/relationships/diagramQuickStyle" Target="../diagrams/quickStyle40.xml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microsoft.com/office/2007/relationships/diagramDrawing" Target="../diagrams/drawing43.xml"/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12" Type="http://schemas.openxmlformats.org/officeDocument/2006/relationships/diagramColors" Target="../diagrams/colors43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2.xml"/><Relationship Id="rId11" Type="http://schemas.openxmlformats.org/officeDocument/2006/relationships/diagramQuickStyle" Target="../diagrams/quickStyle43.xml"/><Relationship Id="rId5" Type="http://schemas.openxmlformats.org/officeDocument/2006/relationships/diagramQuickStyle" Target="../diagrams/quickStyle42.xml"/><Relationship Id="rId10" Type="http://schemas.openxmlformats.org/officeDocument/2006/relationships/diagramLayout" Target="../diagrams/layout43.xml"/><Relationship Id="rId4" Type="http://schemas.openxmlformats.org/officeDocument/2006/relationships/diagramLayout" Target="../diagrams/layout42.xml"/><Relationship Id="rId9" Type="http://schemas.openxmlformats.org/officeDocument/2006/relationships/diagramData" Target="../diagrams/data4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4.xml"/><Relationship Id="rId13" Type="http://schemas.openxmlformats.org/officeDocument/2006/relationships/diagramColors" Target="../diagrams/colors45.xml"/><Relationship Id="rId3" Type="http://schemas.openxmlformats.org/officeDocument/2006/relationships/chart" Target="../charts/chart19.xml"/><Relationship Id="rId7" Type="http://schemas.openxmlformats.org/officeDocument/2006/relationships/diagramQuickStyle" Target="../diagrams/quickStyle44.xml"/><Relationship Id="rId12" Type="http://schemas.openxmlformats.org/officeDocument/2006/relationships/diagramQuickStyle" Target="../diagrams/quickStyle4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44.xml"/><Relationship Id="rId11" Type="http://schemas.openxmlformats.org/officeDocument/2006/relationships/diagramLayout" Target="../diagrams/layout45.xml"/><Relationship Id="rId5" Type="http://schemas.openxmlformats.org/officeDocument/2006/relationships/diagramData" Target="../diagrams/data44.xml"/><Relationship Id="rId10" Type="http://schemas.openxmlformats.org/officeDocument/2006/relationships/diagramData" Target="../diagrams/data45.xml"/><Relationship Id="rId4" Type="http://schemas.openxmlformats.org/officeDocument/2006/relationships/image" Target="../media/image40.jpeg"/><Relationship Id="rId9" Type="http://schemas.microsoft.com/office/2007/relationships/diagramDrawing" Target="../diagrams/drawing44.xml"/><Relationship Id="rId14" Type="http://schemas.microsoft.com/office/2007/relationships/diagramDrawing" Target="../diagrams/drawing4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6.xml"/><Relationship Id="rId13" Type="http://schemas.microsoft.com/office/2007/relationships/diagramDrawing" Target="../diagrams/drawing47.xml"/><Relationship Id="rId3" Type="http://schemas.openxmlformats.org/officeDocument/2006/relationships/chart" Target="../charts/chart20.xml"/><Relationship Id="rId7" Type="http://schemas.openxmlformats.org/officeDocument/2006/relationships/diagramColors" Target="../diagrams/colors46.xml"/><Relationship Id="rId12" Type="http://schemas.openxmlformats.org/officeDocument/2006/relationships/diagramColors" Target="../diagrams/colors4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6.xml"/><Relationship Id="rId11" Type="http://schemas.openxmlformats.org/officeDocument/2006/relationships/diagramQuickStyle" Target="../diagrams/quickStyle47.xml"/><Relationship Id="rId5" Type="http://schemas.openxmlformats.org/officeDocument/2006/relationships/diagramLayout" Target="../diagrams/layout46.xml"/><Relationship Id="rId10" Type="http://schemas.openxmlformats.org/officeDocument/2006/relationships/diagramLayout" Target="../diagrams/layout47.xml"/><Relationship Id="rId4" Type="http://schemas.openxmlformats.org/officeDocument/2006/relationships/diagramData" Target="../diagrams/data46.xml"/><Relationship Id="rId9" Type="http://schemas.openxmlformats.org/officeDocument/2006/relationships/diagramData" Target="../diagrams/data4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8.xml"/><Relationship Id="rId13" Type="http://schemas.microsoft.com/office/2007/relationships/diagramDrawing" Target="../diagrams/drawing49.xml"/><Relationship Id="rId3" Type="http://schemas.openxmlformats.org/officeDocument/2006/relationships/chart" Target="../charts/chart21.xml"/><Relationship Id="rId7" Type="http://schemas.openxmlformats.org/officeDocument/2006/relationships/diagramColors" Target="../diagrams/colors48.xml"/><Relationship Id="rId12" Type="http://schemas.openxmlformats.org/officeDocument/2006/relationships/diagramColors" Target="../diagrams/colors4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8.xml"/><Relationship Id="rId11" Type="http://schemas.openxmlformats.org/officeDocument/2006/relationships/diagramQuickStyle" Target="../diagrams/quickStyle49.xml"/><Relationship Id="rId5" Type="http://schemas.openxmlformats.org/officeDocument/2006/relationships/diagramLayout" Target="../diagrams/layout48.xml"/><Relationship Id="rId10" Type="http://schemas.openxmlformats.org/officeDocument/2006/relationships/diagramLayout" Target="../diagrams/layout49.xml"/><Relationship Id="rId4" Type="http://schemas.openxmlformats.org/officeDocument/2006/relationships/diagramData" Target="../diagrams/data48.xml"/><Relationship Id="rId9" Type="http://schemas.openxmlformats.org/officeDocument/2006/relationships/diagramData" Target="../diagrams/data4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0.xml"/><Relationship Id="rId13" Type="http://schemas.openxmlformats.org/officeDocument/2006/relationships/diagramColors" Target="../diagrams/colors51.xml"/><Relationship Id="rId3" Type="http://schemas.openxmlformats.org/officeDocument/2006/relationships/image" Target="../media/image43.jpeg"/><Relationship Id="rId7" Type="http://schemas.openxmlformats.org/officeDocument/2006/relationships/diagramQuickStyle" Target="../diagrams/quickStyle50.xml"/><Relationship Id="rId12" Type="http://schemas.openxmlformats.org/officeDocument/2006/relationships/diagramQuickStyle" Target="../diagrams/quickStyle5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Layout" Target="../diagrams/layout50.xml"/><Relationship Id="rId11" Type="http://schemas.openxmlformats.org/officeDocument/2006/relationships/diagramLayout" Target="../diagrams/layout51.xml"/><Relationship Id="rId5" Type="http://schemas.openxmlformats.org/officeDocument/2006/relationships/diagramData" Target="../diagrams/data50.xml"/><Relationship Id="rId10" Type="http://schemas.openxmlformats.org/officeDocument/2006/relationships/diagramData" Target="../diagrams/data51.xml"/><Relationship Id="rId4" Type="http://schemas.openxmlformats.org/officeDocument/2006/relationships/chart" Target="../charts/chart22.xml"/><Relationship Id="rId9" Type="http://schemas.microsoft.com/office/2007/relationships/diagramDrawing" Target="../diagrams/drawing50.xml"/><Relationship Id="rId14" Type="http://schemas.microsoft.com/office/2007/relationships/diagramDrawing" Target="../diagrams/drawing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2.xml"/><Relationship Id="rId13" Type="http://schemas.microsoft.com/office/2007/relationships/diagramDrawing" Target="../diagrams/drawing53.xml"/><Relationship Id="rId3" Type="http://schemas.openxmlformats.org/officeDocument/2006/relationships/chart" Target="../charts/chart23.xml"/><Relationship Id="rId7" Type="http://schemas.openxmlformats.org/officeDocument/2006/relationships/diagramColors" Target="../diagrams/colors52.xml"/><Relationship Id="rId12" Type="http://schemas.openxmlformats.org/officeDocument/2006/relationships/diagramColors" Target="../diagrams/colors5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2.xml"/><Relationship Id="rId11" Type="http://schemas.openxmlformats.org/officeDocument/2006/relationships/diagramQuickStyle" Target="../diagrams/quickStyle53.xml"/><Relationship Id="rId5" Type="http://schemas.openxmlformats.org/officeDocument/2006/relationships/diagramLayout" Target="../diagrams/layout52.xml"/><Relationship Id="rId10" Type="http://schemas.openxmlformats.org/officeDocument/2006/relationships/diagramLayout" Target="../diagrams/layout53.xml"/><Relationship Id="rId4" Type="http://schemas.openxmlformats.org/officeDocument/2006/relationships/diagramData" Target="../diagrams/data52.xml"/><Relationship Id="rId9" Type="http://schemas.openxmlformats.org/officeDocument/2006/relationships/diagramData" Target="../diagrams/data5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photos.wikimapia.org/p/00/00/54/67/96_big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8031836" cy="3816424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БЮДЖЕТ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 ГРАЖДАН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ГОРОДСКОГО ОКРУГА  ГОРОД  ВОРОНЕЖ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НА  2018  ГОД И НА ПЛАНОВЫЙ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ПЕРИОД 2019 И 2020 ГОДОВ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7C8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260648"/>
            <a:ext cx="66948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решению Воронежской городской Думы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 бюджете городского округа город Воронеж на 2018 год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 плановый период 2019 и 2020 годов»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Прямая соединительная линия 37"/>
          <p:cNvCxnSpPr/>
          <p:nvPr/>
        </p:nvCxnSpPr>
        <p:spPr>
          <a:xfrm>
            <a:off x="179512" y="2132856"/>
            <a:ext cx="0" cy="446449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Приоритеты налоговой политики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период 2018-2020 годов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620688"/>
            <a:ext cx="8640960" cy="936104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Приоритетным направлением в сфере налоговой политики будет являться создание благоприятных условий для осуществления предпринимательской и инвестиционной деятельности как основного источника обеспечения наполняемости бюджета городского округа собственными доходами в полном объеме, стабильность налоговых и неналоговых условий. 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1484784"/>
            <a:ext cx="849694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трехлетней перспективе будет продолжена  работа по укреплению доходной базы бюджета за счет сохранения и развития стабильных доходных источников и мобилизации в бюджет резервов.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1916832"/>
            <a:ext cx="8856984" cy="2880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 бюджетных поступлений планируется достичь за счет: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7544" y="2276872"/>
            <a:ext cx="8496944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нормативной правовой базы по налогам и сборам;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7544" y="2636912"/>
            <a:ext cx="8496944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повышения роли имущественных налогов; 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7544" y="2924944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специальных налоговых режимов, формирования налоговой среды, благоприятной для развития малого и среднего предпринимательства;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67544" y="3429000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выявления и пресечения схем минимизации налогов, совершенствования методов контроля легализации «теневой» заработной платы;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7544" y="3933056"/>
            <a:ext cx="8496944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-снижения масштабов неформальной занятости населения;</a:t>
            </a:r>
          </a:p>
        </p:txBody>
      </p:sp>
      <p:cxnSp>
        <p:nvCxnSpPr>
          <p:cNvPr id="44" name="Прямая со стрелкой 43"/>
          <p:cNvCxnSpPr>
            <a:endCxn id="23" idx="1"/>
          </p:cNvCxnSpPr>
          <p:nvPr/>
        </p:nvCxnSpPr>
        <p:spPr>
          <a:xfrm>
            <a:off x="179512" y="24208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467544" y="4293096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методов налогового администрирования, повышения уровня ответственности главных администраторов доходов за выполнение плановых показателей поступления доходов в бюджет;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7544" y="4797152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механизма оценки эффективности налоговых преференций, принимая во внимание предполагаемые изменения федерального законодательства;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7544" y="5301208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оптимизации состава налоговых преференций путем повышения их целевой направленности на достижение конкретных результатов и сокращения количества налоговых льгот, отмена неэффективных льгот; 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67544" y="5805264"/>
            <a:ext cx="8496944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совершенствования управления муниципальной собственностью путем проведения инвентаризации муниципального недвижимого имущества и внесения предложений по результатам инвентаризации в части его дальнейшего использования;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7544" y="6497960"/>
            <a:ext cx="8496944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активизации работы по неплатежам в бюджет городского округа.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179512" y="27809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79512" y="314096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79512" y="36450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79512" y="407707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179512" y="450912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79512" y="501317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79512" y="551723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79512" y="60212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79512" y="659735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Приоритеты бюджетной политики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период 2018-2020 годов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520" y="692696"/>
            <a:ext cx="8640960" cy="720080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 будет обеспечиваться посредством реализации  муниципальных программ, в которых учтены все приоритеты развития социальной сферы, коммунальной и транспортной инфраструктуры  и другие направления.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179512" y="1772816"/>
            <a:ext cx="0" cy="424847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467544" y="1844824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повышение качества и эффективности реализации муниципальных программ как основного инструмента интеграции стратегического целеполагания, бюджетного планирования и операционного управления;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67544" y="2348880"/>
            <a:ext cx="849694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обеспечение увязки муниципальных заданий муниципальным учреждениям на оказание муниципальных услуг (выполнение работ) с целями муниципальных программ;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67544" y="3645024"/>
            <a:ext cx="8496944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повышение ответственности муниципальных учреждений за невыполнение муниципальных заданий, в том числе установление требований об обязательном возврате средств субсидии в бюджет городского округа в случае </a:t>
            </a:r>
            <a:r>
              <a:rPr lang="ru-RU" sz="13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недостижения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объемных показателей, установленных в муниципальном задании;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67544" y="2852936"/>
            <a:ext cx="8496944" cy="7200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для обеспечения сбалансированности бюджета городского округа город Воронеж в долгосрочном периоде в 2018 году планируется  разработка бюджетного прогноза, базирующегося на основных показателях долгосрочного прогноза социально-экономического развития;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67544" y="5589240"/>
            <a:ext cx="8496944" cy="9361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повышение качества предоставления муниципальных услуг путем расширения альтернативных муниципальному заданию механизмов оказания муниципальных услуг с использованием конкурентных способов организации оказания услуг - муниципально-частное партнерство, конкурсы и аукционы, а также предоставление сертификатов на получение услуг.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67544" y="4437112"/>
            <a:ext cx="8496944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 и применение нормативов материально-технического обеспечения органов местного самоуправления и муниципальных казенных учреждений при планировании бюджетных ассигнований в целях реализации принципов бережливости и максимальной отдачи бюджетных ресурсов повышение;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179512" y="25649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179512" y="321297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179512" y="393305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179512" y="472514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179512" y="60212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3" name="Скругленный прямоугольник 72"/>
          <p:cNvSpPr/>
          <p:nvPr/>
        </p:nvSpPr>
        <p:spPr>
          <a:xfrm>
            <a:off x="107504" y="1484784"/>
            <a:ext cx="8856984" cy="2880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Бюджетная политика будет реализована в следующих направлениях :</a:t>
            </a:r>
          </a:p>
        </p:txBody>
      </p:sp>
      <p:cxnSp>
        <p:nvCxnSpPr>
          <p:cNvPr id="74" name="Прямая со стрелкой 73"/>
          <p:cNvCxnSpPr/>
          <p:nvPr/>
        </p:nvCxnSpPr>
        <p:spPr>
          <a:xfrm>
            <a:off x="179512" y="206084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39552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Приоритеты бюджетной политики </a:t>
            </a:r>
            <a:b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 период 2018-2020 годов</a:t>
            </a:r>
            <a:endParaRPr kumimoji="0" lang="ru-RU" sz="2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51520" y="1052736"/>
            <a:ext cx="8640960" cy="864096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Отдельным направлением бюджетной политики в 2018-2020 годах станет развитие проектных принципов в муниципальном управлении с их интеграцией в структуру муниципальных программ городского округа город Воронеж.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79512" y="2348880"/>
            <a:ext cx="0" cy="28803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Скругленный прямоугольник 35"/>
          <p:cNvSpPr/>
          <p:nvPr/>
        </p:nvSpPr>
        <p:spPr>
          <a:xfrm>
            <a:off x="467544" y="2852936"/>
            <a:ext cx="849694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 индивидуального для каждого проекта набора конкретных измеримых целей;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7544" y="3356992"/>
            <a:ext cx="8496944" cy="8640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концентрация управленческих усилий и бюджетных ассигнований на тех мероприятиях муниципальных программ, которые обеспечивают максимальный вклад в достижение ключевых приоритетов бюджетной политики в соответствующих отраслях;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67544" y="4293096"/>
            <a:ext cx="8496944" cy="6480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наличие особой системы управления, предусматривающей постоянное участие органов местного самоуправления, а также ускоренный порядок принятия управленческих решений;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7544" y="5013176"/>
            <a:ext cx="8496944" cy="5760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тесная увязка процедур финансирования с общими управленческими процедурами в рамках проекта. 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179512" y="306896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79512" y="371703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179512" y="45811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79512" y="52292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6" name="Скругленный прямоугольник 55"/>
          <p:cNvSpPr/>
          <p:nvPr/>
        </p:nvSpPr>
        <p:spPr>
          <a:xfrm>
            <a:off x="107504" y="1988840"/>
            <a:ext cx="8856984" cy="7920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Приоритетные проекты (программы) являются структурными элементами государственных и муниципальных программ и, в то же время, обладают рядом существенных особенностей: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79512" y="5733256"/>
            <a:ext cx="8856984" cy="79208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совокупности с результативным бюджетированием применение проектных принципов обеспечит эффективность межведомственного взаимодействия, направленного на достижение стратегических целей социально-экономического развития и ключевых показателей по соответствующим направлениям.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Приоритеты управления муниципальным долгом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67544" y="1052736"/>
            <a:ext cx="0" cy="547260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55576" y="1628800"/>
            <a:ext cx="8136904" cy="3600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направление дополнительных поступлений по доходам на снижение дефицита бюджета, а не на увеличение расходных обязательств;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5576" y="2060848"/>
            <a:ext cx="8136904" cy="21602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поддержание величины муниципального долга на экономически безопасном уровне;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5576" y="2348880"/>
            <a:ext cx="8136904" cy="4320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распределение долговой нагрузки с целью обеспечения ежемесячной сбалансированности бюджета;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5576" y="2852936"/>
            <a:ext cx="8136904" cy="6480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контроль при среднесрочном планировании объемов заимствований, осуществляемых в нынешних и прогнозируемых экономических условиях, для сохранения долговой нагрузки на управляемом уровне; 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67544" y="18448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67544" y="213285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67544" y="263691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67544" y="321297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251520" y="548680"/>
            <a:ext cx="8640960" cy="1008112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условиях имеющихся рисков несбалансированности бюджета будет продолжена взвешенная долговая политика, направленная на обеспечение потребностей в заемном финансировании, своевременное и полное исполнение долговых обязательств, достижение оптимального уровня объема и структуры долговых обязательств, в том числе: 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55576" y="3573016"/>
            <a:ext cx="8136904" cy="21602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минимизация стоимости заимствований;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467544" y="36450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Скругленный прямоугольник 34"/>
          <p:cNvSpPr/>
          <p:nvPr/>
        </p:nvSpPr>
        <p:spPr>
          <a:xfrm>
            <a:off x="755576" y="3861048"/>
            <a:ext cx="8136904" cy="432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сохранение репутации городского округа город Воронеж как надежного заемщика, безупречно и своевременно выполняющего финансовые обязательства;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55576" y="4365104"/>
            <a:ext cx="8136904" cy="8640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осуществление привлечения новых заимствований с учетом соблюдения ограничений, установленных Бюджетным кодексом Российской Федерации в отношении объема муниципального долга и расходов на его обслуживание, потребности бюджета и экономической возможности по мобилизации ресурсов;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55576" y="5301208"/>
            <a:ext cx="8136904" cy="6480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использование механизмов оперативного управления долговыми обязательствами (корректировка сроков привлечения заимствований, сокращение объема заимствований с учетом результатов исполнения бюджета);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5576" y="6021288"/>
            <a:ext cx="8136904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обеспечение своевременного и полного учета долговых обязательств;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5576" y="6381328"/>
            <a:ext cx="8136904" cy="2880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информирование населения о состоянии муниципального долга.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467544" y="472514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67544" y="61653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467544" y="407707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67544" y="566124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67544" y="652534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Внутренний муниципальный финансовый контроль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2018-2020 годах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560" y="4509120"/>
            <a:ext cx="8208912" cy="79208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продолжение работы по совершенствованию механизмов контроля за соблюдением требований законодательства в сфере закупок и исполнением условий контрактов, соотнесение фактических расходов и нормативных затрат, то есть осуществление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нормоконтроля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11560" y="2780928"/>
            <a:ext cx="8208912" cy="16561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целях повышения эффективности внутреннего финансового контроля и аудита, осуществляемого главными администраторами бюджетных средств, определение типовых рисков невыполнения внутренних бюджетных процедур, методов их оценки, видов контрольных действий в зависимости от выявленных рисков для их отражения в картах внутреннего финансового контроля, а также установление четких критериев отбора направлений и объектов аудита для их включения в годовой план аудита, определение перечня вопросов для включения в программу аудиторской проверки по каждому виду таких проверок;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60" y="1268760"/>
            <a:ext cx="8208912" cy="144016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стандартизация контрольной деятельности, смещение акцентов с последующего на предварительный контроль, а также внедрение новых методов его осуществления, заключающихся в организации на системной и регулярной основе мониторинга деятельности подконтрольных организаций, включающего оценку качества финансового менеджмента участников бюджетного процесса, результаты которой станут основой для риск-ориентированного планирования контрольной деятельности;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11560" y="5373216"/>
            <a:ext cx="8208912" cy="13681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целях создания условий для повышения качества финансового менеджмента главных администраторов бюджетных средств усовершенствование методологии мониторинга проведения финансового менеджмента, а также критериев его оценки с учетом характеристик качества работы главных администраторов средств бюджета по снижению кредиторской задолженности, дебиторской задолженности по расходам, а также качества планирования поступлений доходов и исполнения расходных обязательств.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764704"/>
            <a:ext cx="8640960" cy="432048"/>
          </a:xfrm>
          <a:prstGeom prst="roundRect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внутреннего муниципального финансового контроля: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320040" y="1196752"/>
            <a:ext cx="3488" cy="490686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23528" y="198884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323528" y="34290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494116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23528" y="6093296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119675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/>
              </a:rPr>
              <a:t>Основные задачи по повышению </a:t>
            </a:r>
          </a:p>
          <a:p>
            <a:pPr algn="ctr"/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/>
              </a:rPr>
              <a:t>эффективности бюджетных расходов: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539552" y="2060848"/>
            <a:ext cx="8280920" cy="4313454"/>
            <a:chOff x="251520" y="1196752"/>
            <a:chExt cx="8784976" cy="2899207"/>
          </a:xfr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0" scaled="0"/>
            <a:tileRect/>
          </a:gradFill>
        </p:grpSpPr>
        <p:grpSp>
          <p:nvGrpSpPr>
            <p:cNvPr id="26" name="Группа 25"/>
            <p:cNvGrpSpPr/>
            <p:nvPr/>
          </p:nvGrpSpPr>
          <p:grpSpPr>
            <a:xfrm>
              <a:off x="251520" y="1196752"/>
              <a:ext cx="8784976" cy="2221624"/>
              <a:chOff x="251520" y="1196752"/>
              <a:chExt cx="8784976" cy="2221624"/>
            </a:xfrm>
            <a:grpFill/>
          </p:grpSpPr>
          <p:sp>
            <p:nvSpPr>
              <p:cNvPr id="15" name="Загнутый угол 14"/>
              <p:cNvSpPr/>
              <p:nvPr/>
            </p:nvSpPr>
            <p:spPr>
              <a:xfrm>
                <a:off x="251520" y="1196752"/>
                <a:ext cx="8784976" cy="483988"/>
              </a:xfrm>
              <a:prstGeom prst="foldedCorner">
                <a:avLst/>
              </a:prstGeom>
              <a:grpFill/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1) повышение эффективности и результативности имеющихся инструментов программно-целевого управления и бюджетирования;</a:t>
                </a:r>
              </a:p>
              <a:p>
                <a:pPr algn="ctr"/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Загнутый угол 15"/>
              <p:cNvSpPr/>
              <p:nvPr/>
            </p:nvSpPr>
            <p:spPr>
              <a:xfrm>
                <a:off x="251520" y="1777538"/>
                <a:ext cx="8784976" cy="432048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2) создание условий для повышения качества предоставления муниципальных услуг;</a:t>
                </a:r>
              </a:p>
            </p:txBody>
          </p:sp>
          <p:sp>
            <p:nvSpPr>
              <p:cNvPr id="23" name="Загнутый угол 22"/>
              <p:cNvSpPr/>
              <p:nvPr/>
            </p:nvSpPr>
            <p:spPr>
              <a:xfrm>
                <a:off x="251520" y="2309925"/>
                <a:ext cx="8784976" cy="432048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3) повышение эффективности процедур проведения муниципальных закупок;</a:t>
                </a:r>
              </a:p>
              <a:p>
                <a:pPr algn="ctr"/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Загнутый угол 23"/>
              <p:cNvSpPr/>
              <p:nvPr/>
            </p:nvSpPr>
            <p:spPr>
              <a:xfrm>
                <a:off x="251520" y="2842312"/>
                <a:ext cx="8784976" cy="576064"/>
              </a:xfrm>
              <a:prstGeom prst="foldedCorner">
                <a:avLst/>
              </a:prstGeom>
              <a:grpFill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just"/>
                <a:r>
                  <a:rPr lang="ru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4) совершенствование процедур предварительного и последующего контроля, в том числе уточнение порядка и содержания мер принуждения к нарушениям в финансово-бюджетной сфере;</a:t>
                </a:r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5" name="Загнутый угол 24"/>
            <p:cNvSpPr/>
            <p:nvPr/>
          </p:nvSpPr>
          <p:spPr>
            <a:xfrm>
              <a:off x="251520" y="3519895"/>
              <a:ext cx="8784976" cy="576064"/>
            </a:xfrm>
            <a:prstGeom prst="foldedCorner">
              <a:avLst/>
            </a:prstGeom>
            <a:grp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5) обеспечение широкого вовлечения граждан в процедуры обсуждения и принятия конкретных бюджетных решений, общественного контроля их эффективности и результативности.</a:t>
              </a:r>
            </a:p>
            <a:p>
              <a:pPr algn="ctr"/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11560" y="18864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DA67B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Эффективность бюджетных расходов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достижение наилучшего результата с использованием определенного бюджетом объема средств.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88640"/>
            <a:ext cx="9252520" cy="908720"/>
          </a:xfrm>
        </p:spPr>
        <p:txBody>
          <a:bodyPr>
            <a:no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rPr>
              <a:t>Основные показатели прогноза социально-экономического развития городского округа город Воронеж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340768"/>
          <a:ext cx="8568950" cy="5035917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7002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7374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197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 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80477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Среднегодовая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исленность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постоянного населения, </a:t>
                      </a:r>
                    </a:p>
                    <a:p>
                      <a:pPr algn="just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чел.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1 036,1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1 043,2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1 050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1 056,6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1 063,1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6002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экономически активного населения, тыс. чел.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463,8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463,6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463,1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463,5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97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Фонд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оплаты труда (в целом по территории), млрд. рублей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147,7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160,2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173,7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203,5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9595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Среднегодовой индекс потребительских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цен, %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106,7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85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общей безработицы, %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97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работников организаций,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29 712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32 252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34 987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37 944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40 972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19743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т. ч. в бюджетных организациях, руб.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21 678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21 722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21 856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22 531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22 952</a:t>
                      </a:r>
                      <a:endParaRPr lang="ru-RU" sz="16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одержимое 13"/>
          <p:cNvGraphicFramePr>
            <a:graphicFrameLocks noGrp="1"/>
          </p:cNvGraphicFramePr>
          <p:nvPr>
            <p:ph sz="half" idx="1"/>
          </p:nvPr>
        </p:nvGraphicFramePr>
        <p:xfrm>
          <a:off x="395536" y="980728"/>
          <a:ext cx="41148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17</a:t>
            </a:fld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184482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рублей</a:t>
            </a:r>
            <a:endParaRPr lang="ru-RU" sz="1100" b="1" dirty="0"/>
          </a:p>
        </p:txBody>
      </p:sp>
      <p:sp>
        <p:nvSpPr>
          <p:cNvPr id="17" name="Заголовок 1"/>
          <p:cNvSpPr txBox="1">
            <a:spLocks noGrp="1"/>
          </p:cNvSpPr>
          <p:nvPr>
            <p:ph type="title"/>
          </p:nvPr>
        </p:nvSpPr>
        <p:spPr>
          <a:xfrm>
            <a:off x="251520" y="0"/>
            <a:ext cx="8712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Динамика расходов на среднюю заработную плату работников бюджетной сферы</a:t>
            </a:r>
            <a:endParaRPr kumimoji="0" lang="ru-RU" sz="2400" b="1" i="0" u="none" strike="noStrike" kern="120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" b="1" noProof="0" dirty="0" smtClean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2411760" y="1772816"/>
          <a:ext cx="72008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771800" y="4869160"/>
            <a:ext cx="3410421" cy="562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5" name="Содержимое 13"/>
          <p:cNvGraphicFramePr>
            <a:graphicFrameLocks noGrp="1"/>
          </p:cNvGraphicFramePr>
          <p:nvPr>
            <p:ph sz="half" idx="1"/>
          </p:nvPr>
        </p:nvGraphicFramePr>
        <p:xfrm>
          <a:off x="4788024" y="980728"/>
          <a:ext cx="411480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172400" y="184482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рублей</a:t>
            </a:r>
            <a:endParaRPr lang="ru-RU" sz="1100" b="1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6732240" y="1844824"/>
          <a:ext cx="72008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21" name="Содержимое 13"/>
          <p:cNvGraphicFramePr>
            <a:graphicFrameLocks noGrp="1"/>
          </p:cNvGraphicFramePr>
          <p:nvPr>
            <p:ph sz="half" idx="1"/>
          </p:nvPr>
        </p:nvGraphicFramePr>
        <p:xfrm>
          <a:off x="395536" y="3933056"/>
          <a:ext cx="411480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635896" y="470635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рублей</a:t>
            </a:r>
            <a:endParaRPr lang="ru-RU" sz="1100" b="1" dirty="0"/>
          </a:p>
        </p:txBody>
      </p:sp>
      <p:graphicFrame>
        <p:nvGraphicFramePr>
          <p:cNvPr id="24" name="Схема 23"/>
          <p:cNvGraphicFramePr/>
          <p:nvPr/>
        </p:nvGraphicFramePr>
        <p:xfrm>
          <a:off x="2411760" y="4797152"/>
          <a:ext cx="720080" cy="696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27" name="Содержимое 13"/>
          <p:cNvGraphicFramePr>
            <a:graphicFrameLocks noGrp="1"/>
          </p:cNvGraphicFramePr>
          <p:nvPr>
            <p:ph sz="half" idx="1"/>
          </p:nvPr>
        </p:nvGraphicFramePr>
        <p:xfrm>
          <a:off x="4788024" y="3933056"/>
          <a:ext cx="410445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956376" y="450912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рублей</a:t>
            </a:r>
            <a:endParaRPr lang="ru-RU" sz="1100" b="1" dirty="0"/>
          </a:p>
        </p:txBody>
      </p:sp>
      <p:graphicFrame>
        <p:nvGraphicFramePr>
          <p:cNvPr id="29" name="Схема 28"/>
          <p:cNvGraphicFramePr/>
          <p:nvPr/>
        </p:nvGraphicFramePr>
        <p:xfrm>
          <a:off x="6732240" y="4725144"/>
          <a:ext cx="720080" cy="696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755576" y="1313384"/>
          <a:ext cx="777686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188640"/>
            <a:ext cx="882047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Бюджетный процесс – 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ежегодное формирование и исполнение бюджета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67544" y="1628800"/>
            <a:ext cx="1728192" cy="936104"/>
          </a:xfrm>
          <a:prstGeom prst="wedgeRoundRectCallout">
            <a:avLst>
              <a:gd name="adj1" fmla="val -5716"/>
              <a:gd name="adj2" fmla="val 6376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городского округа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804248" y="1340768"/>
            <a:ext cx="1728192" cy="648072"/>
          </a:xfrm>
          <a:prstGeom prst="wedgeRoundRectCallout">
            <a:avLst>
              <a:gd name="adj1" fmla="val -75576"/>
              <a:gd name="adj2" fmla="val 33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Городская дума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3707904" y="3789040"/>
            <a:ext cx="1728192" cy="936104"/>
          </a:xfrm>
          <a:prstGeom prst="wedgeRoundRectCallout">
            <a:avLst>
              <a:gd name="adj1" fmla="val 57502"/>
              <a:gd name="adj2" fmla="val 6503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городского округа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588224" y="5445224"/>
            <a:ext cx="1728192" cy="936104"/>
          </a:xfrm>
          <a:prstGeom prst="wedgeRoundRectCallout">
            <a:avLst>
              <a:gd name="adj1" fmla="val -70995"/>
              <a:gd name="adj2" fmla="val 28248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Администрация городского округа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707904" y="2564904"/>
            <a:ext cx="1728192" cy="648072"/>
          </a:xfrm>
          <a:prstGeom prst="wedgeRoundRectCallout">
            <a:avLst>
              <a:gd name="adj1" fmla="val 61167"/>
              <a:gd name="adj2" fmla="val 80965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Городская дума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11560" y="5661248"/>
            <a:ext cx="1728192" cy="648072"/>
          </a:xfrm>
          <a:prstGeom prst="wedgeRoundRectCallout">
            <a:avLst>
              <a:gd name="adj1" fmla="val 42615"/>
              <a:gd name="adj2" fmla="val -94946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Городская дума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42844" y="1"/>
            <a:ext cx="88583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ОСНОВНЫЕ ЭТАПЫ ФОРМИРОВАНИЯ БЮДЖЕТА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ГОРОДСКОГО ОКРУГА ГОРОД ВОРОНЕЖ</a:t>
            </a:r>
            <a:endParaRPr lang="ru-RU" sz="2400" b="1" dirty="0">
              <a:ln w="1905"/>
              <a:solidFill>
                <a:srgbClr val="FF7C8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19</a:t>
            </a:fld>
            <a:endParaRPr lang="ru-RU" dirty="0"/>
          </a:p>
        </p:txBody>
      </p:sp>
      <p:graphicFrame>
        <p:nvGraphicFramePr>
          <p:cNvPr id="22" name="Схема 21"/>
          <p:cNvGraphicFramePr/>
          <p:nvPr/>
        </p:nvGraphicFramePr>
        <p:xfrm>
          <a:off x="467544" y="737320"/>
          <a:ext cx="842493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692696"/>
            <a:ext cx="846331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Бюджет для граждан» познакомит Вас с положениями проекта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основного финансового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документа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город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Воронеж 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бюджетом городского округа город Воронеж 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2018 год и на плановый период 2019 и 2020 годов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57233"/>
            <a:ext cx="85353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Граждане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городского округа город Воронеж должны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быть уверены в том, что передаваемые ими в распоряжение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государства средства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используются прозрачно и эффективно, приносят конкретные результаты как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 общества в целом, так и для каждой семьи, для каждого человека.</a:t>
            </a:r>
          </a:p>
          <a:p>
            <a:pPr algn="just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013176"/>
            <a:ext cx="842493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цель – показать в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доступной и понятной для граждан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форме основные параметры бюджета городского округа город Воронеж.</a:t>
            </a:r>
            <a:endParaRPr lang="en-US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Таким образом, «Бюджет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граждан»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направлен на повышение финансовой грамотности населения, а также на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получение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обратной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связи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граждан,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которым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интересны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современные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муниципальных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финансов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городского округа город Воронеж.</a:t>
            </a:r>
          </a:p>
          <a:p>
            <a:pPr algn="just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116632"/>
            <a:ext cx="74671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800" b="1" dirty="0" smtClean="0">
                <a:ln w="11430"/>
                <a:solidFill>
                  <a:srgbClr val="FF7C8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«БЮДЖЕТ ДЛЯ ГРАЖДАН»?</a:t>
            </a:r>
            <a:endParaRPr lang="ru-RU" sz="2800" b="1" dirty="0">
              <a:ln w="11430"/>
              <a:solidFill>
                <a:srgbClr val="FF7C8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676456" y="0"/>
            <a:ext cx="467544" cy="404664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</a:t>
            </a:fld>
            <a:endParaRPr lang="ru-RU" b="1" dirty="0"/>
          </a:p>
        </p:txBody>
      </p:sp>
      <p:pic>
        <p:nvPicPr>
          <p:cNvPr id="115714" name="Picture 2" descr="http://muzeyshokolada.ru/wa-sources/image/aHR0cDovL2tvbXAtci51Y296LnJ1L19waC8xNS8yNTIxNDUxODEuanBn"/>
          <p:cNvPicPr>
            <a:picLocks noChangeAspect="1" noChangeArrowheads="1"/>
          </p:cNvPicPr>
          <p:nvPr/>
        </p:nvPicPr>
        <p:blipFill>
          <a:blip r:embed="rId2" cstate="print"/>
          <a:srcRect l="10080" t="5040" r="7601" b="6120"/>
          <a:stretch>
            <a:fillRect/>
          </a:stretch>
        </p:blipFill>
        <p:spPr bwMode="auto">
          <a:xfrm>
            <a:off x="3347864" y="1628800"/>
            <a:ext cx="2232248" cy="2409082"/>
          </a:xfrm>
          <a:prstGeom prst="rect">
            <a:avLst/>
          </a:prstGeom>
          <a:noFill/>
        </p:spPr>
      </p:pic>
      <p:sp>
        <p:nvSpPr>
          <p:cNvPr id="14" name="Стрелка вправо 13"/>
          <p:cNvSpPr/>
          <p:nvPr/>
        </p:nvSpPr>
        <p:spPr>
          <a:xfrm rot="10800000">
            <a:off x="2627784" y="2492896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5580112" y="2492896"/>
            <a:ext cx="720080" cy="43204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3568" y="2204864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Налогоплательщик – участник формирования доходов бюджета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00192" y="2132856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Потребитель общественных услуг – получатель части расходов бюджета.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object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23" name="Диаграмма 22"/>
          <p:cNvGraphicFramePr/>
          <p:nvPr/>
        </p:nvGraphicFramePr>
        <p:xfrm>
          <a:off x="0" y="476672"/>
          <a:ext cx="982858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object 20"/>
          <p:cNvSpPr/>
          <p:nvPr/>
        </p:nvSpPr>
        <p:spPr>
          <a:xfrm>
            <a:off x="1979712" y="548680"/>
            <a:ext cx="5040560" cy="4526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19672" y="188640"/>
            <a:ext cx="6192688" cy="280212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/>
                <a:cs typeface="Times New Roman"/>
              </a:rPr>
              <a:t>ОСНОВНЫЕ ХАРАКТЕРИСТИКИ БЮДЖЕТОВ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39752" y="692696"/>
            <a:ext cx="4385741" cy="254000"/>
          </a:xfrm>
          <a:prstGeom prst="rect">
            <a:avLst/>
          </a:prstGeom>
          <a:solidFill>
            <a:srgbClr val="FFFF99"/>
          </a:solidFill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-6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х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ды</a:t>
            </a:r>
            <a:r>
              <a:rPr sz="1800" b="1" spc="9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–</a:t>
            </a:r>
            <a:r>
              <a:rPr sz="1800" b="1" spc="-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Ра</a:t>
            </a:r>
            <a:r>
              <a:rPr sz="1800" b="1" spc="-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с</a:t>
            </a:r>
            <a:r>
              <a:rPr sz="1800" b="1" spc="-6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х</a:t>
            </a:r>
            <a:r>
              <a:rPr sz="1800" b="1" spc="-5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о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ды</a:t>
            </a:r>
            <a:r>
              <a:rPr sz="1800" b="1" spc="-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= </a:t>
            </a:r>
            <a:r>
              <a:rPr sz="1800" b="1" spc="19" dirty="0" smtClean="0">
                <a:solidFill>
                  <a:srgbClr val="404040"/>
                </a:solidFill>
                <a:latin typeface="Times New Roman"/>
                <a:cs typeface="Times New Roman"/>
              </a:rPr>
              <a:t>Д</a:t>
            </a:r>
            <a:r>
              <a:rPr sz="1800" b="1" spc="25" dirty="0" smtClean="0">
                <a:solidFill>
                  <a:srgbClr val="404040"/>
                </a:solidFill>
                <a:latin typeface="Times New Roman"/>
                <a:cs typeface="Times New Roman"/>
              </a:rPr>
              <a:t>е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ф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ц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ит</a:t>
            </a:r>
            <a:r>
              <a:rPr sz="1800" b="1" spc="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(Про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ф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9" dirty="0" smtClean="0">
                <a:solidFill>
                  <a:srgbClr val="404040"/>
                </a:solidFill>
                <a:latin typeface="Times New Roman"/>
                <a:cs typeface="Times New Roman"/>
              </a:rPr>
              <a:t>ц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и</a:t>
            </a:r>
            <a:r>
              <a:rPr sz="1800" b="1" spc="-14" dirty="0" smtClean="0">
                <a:solidFill>
                  <a:srgbClr val="404040"/>
                </a:solidFill>
                <a:latin typeface="Times New Roman"/>
                <a:cs typeface="Times New Roman"/>
              </a:rPr>
              <a:t>т</a:t>
            </a:r>
            <a:r>
              <a:rPr sz="1800" b="1" spc="0" dirty="0" smtClean="0">
                <a:solidFill>
                  <a:srgbClr val="404040"/>
                </a:solidFill>
                <a:latin typeface="Times New Roman"/>
                <a:cs typeface="Times New Roman"/>
              </a:rPr>
              <a:t>)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75656" y="2276872"/>
            <a:ext cx="926867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-3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80312" y="2276872"/>
            <a:ext cx="1022816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Ра</a:t>
            </a:r>
            <a:r>
              <a:rPr sz="2000" b="1" spc="-1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35896" y="1268760"/>
            <a:ext cx="1022816" cy="42525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Ра</a:t>
            </a:r>
            <a:r>
              <a:rPr sz="2000" b="1" spc="-1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20072" y="1268760"/>
            <a:ext cx="926867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5"/>
              </a:lnSpc>
              <a:spcBef>
                <a:spcPts val="107"/>
              </a:spcBef>
            </a:pP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-39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6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х</a:t>
            </a:r>
            <a:r>
              <a:rPr sz="2000" b="1" spc="-5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sz="2000" b="1" spc="-4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д</a:t>
            </a:r>
            <a:r>
              <a:rPr sz="2000" b="1" spc="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ы</a:t>
            </a:r>
            <a:endParaRPr sz="20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7584" y="5949280"/>
            <a:ext cx="385839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1135" marR="57946" algn="ctr">
              <a:spcBef>
                <a:spcPts val="420"/>
              </a:spcBef>
            </a:pP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При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п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выш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нии</a:t>
            </a:r>
            <a:r>
              <a:rPr sz="1400" spc="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sz="1400" spc="-29" dirty="0" smtClean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sz="1400" spc="-54" dirty="0" smtClean="0">
                <a:solidFill>
                  <a:schemeClr val="tx1"/>
                </a:solidFill>
                <a:latin typeface="Times New Roman"/>
                <a:cs typeface="Times New Roman"/>
              </a:rPr>
              <a:t>х</a:t>
            </a:r>
            <a:r>
              <a:rPr sz="1400" spc="-39" dirty="0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до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над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sz="1400" spc="-29" dirty="0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-54" dirty="0" smtClean="0">
                <a:solidFill>
                  <a:schemeClr val="tx1"/>
                </a:solidFill>
                <a:latin typeface="Times New Roman"/>
                <a:cs typeface="Times New Roman"/>
              </a:rPr>
              <a:t>хо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д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ми п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и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</a:t>
            </a:r>
            <a:r>
              <a:rPr sz="1400" spc="-9" dirty="0" smtClean="0">
                <a:solidFill>
                  <a:schemeClr val="tx1"/>
                </a:solidFill>
                <a:latin typeface="Times New Roman"/>
                <a:cs typeface="Times New Roman"/>
              </a:rPr>
              <a:t>м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ае</a:t>
            </a:r>
            <a:r>
              <a:rPr sz="1400" spc="25" dirty="0" smtClean="0">
                <a:solidFill>
                  <a:schemeClr val="tx1"/>
                </a:solidFill>
                <a:latin typeface="Times New Roman"/>
                <a:cs typeface="Times New Roman"/>
              </a:rPr>
              <a:t>т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с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я 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р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-14" dirty="0" smtClean="0">
                <a:solidFill>
                  <a:schemeClr val="tx1"/>
                </a:solidFill>
                <a:latin typeface="Times New Roman"/>
                <a:cs typeface="Times New Roman"/>
              </a:rPr>
              <a:t>ш</a:t>
            </a:r>
            <a:r>
              <a:rPr sz="1400" spc="-4" dirty="0" smtClean="0">
                <a:solidFill>
                  <a:schemeClr val="tx1"/>
                </a:solidFill>
                <a:latin typeface="Times New Roman"/>
                <a:cs typeface="Times New Roman"/>
              </a:rPr>
              <a:t>е</a:t>
            </a:r>
            <a:r>
              <a:rPr sz="1400" spc="0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ние </a:t>
            </a:r>
            <a:r>
              <a:rPr sz="1400" spc="4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о</a:t>
            </a:r>
            <a:r>
              <a:rPr sz="1400" spc="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б</a:t>
            </a:r>
            <a:r>
              <a:rPr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1400" b="1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источниках покрытия дефицита бюджета</a:t>
            </a:r>
            <a:r>
              <a:rPr lang="ru-RU" sz="1400" spc="4" dirty="0" smtClean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1547664" y="4581128"/>
            <a:ext cx="2808312" cy="1224136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Дефицит 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(расходы больше доходов)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(-)</a:t>
            </a:r>
          </a:p>
        </p:txBody>
      </p:sp>
      <p:sp>
        <p:nvSpPr>
          <p:cNvPr id="22" name="Стрелка вниз 21"/>
          <p:cNvSpPr/>
          <p:nvPr/>
        </p:nvSpPr>
        <p:spPr>
          <a:xfrm>
            <a:off x="5292080" y="4581128"/>
            <a:ext cx="2808312" cy="1224136"/>
          </a:xfrm>
          <a:prstGeom prst="downArrow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spc="29" dirty="0" smtClean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1400" b="1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Профицит</a:t>
            </a:r>
          </a:p>
          <a:p>
            <a:pPr algn="ctr"/>
            <a:r>
              <a:rPr lang="ru-RU" sz="1400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(доходы больше расходов)</a:t>
            </a:r>
          </a:p>
          <a:p>
            <a:pPr algn="ctr"/>
            <a:r>
              <a:rPr lang="ru-RU" sz="1400" spc="29" dirty="0" smtClean="0">
                <a:solidFill>
                  <a:schemeClr val="tx1"/>
                </a:solidFill>
                <a:latin typeface="Times New Roman"/>
                <a:cs typeface="Times New Roman"/>
              </a:rPr>
              <a:t>(+)</a:t>
            </a:r>
          </a:p>
        </p:txBody>
      </p:sp>
      <p:sp>
        <p:nvSpPr>
          <p:cNvPr id="27" name="object 3"/>
          <p:cNvSpPr txBox="1"/>
          <p:nvPr/>
        </p:nvSpPr>
        <p:spPr>
          <a:xfrm>
            <a:off x="5004048" y="5949280"/>
            <a:ext cx="385839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92964" marR="57184" algn="ctr">
              <a:lnSpc>
                <a:spcPct val="100041"/>
              </a:lnSpc>
              <a:spcBef>
                <a:spcPts val="420"/>
              </a:spcBef>
            </a:pPr>
            <a:r>
              <a:rPr lang="ru-RU" sz="1400" dirty="0" smtClean="0">
                <a:latin typeface="Times New Roman"/>
                <a:cs typeface="Times New Roman"/>
              </a:rPr>
              <a:t>При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п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выш</a:t>
            </a:r>
            <a:r>
              <a:rPr lang="ru-RU" sz="1400" spc="-9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нии </a:t>
            </a:r>
            <a:r>
              <a:rPr lang="ru-RU" sz="1400" spc="4" dirty="0" smtClean="0">
                <a:latin typeface="Times New Roman"/>
                <a:cs typeface="Times New Roman"/>
              </a:rPr>
              <a:t>д</a:t>
            </a:r>
            <a:r>
              <a:rPr lang="ru-RU" sz="1400" spc="-29" dirty="0" smtClean="0">
                <a:latin typeface="Times New Roman"/>
                <a:cs typeface="Times New Roman"/>
              </a:rPr>
              <a:t>о</a:t>
            </a:r>
            <a:r>
              <a:rPr lang="ru-RU" sz="1400" spc="-54" dirty="0" smtClean="0">
                <a:latin typeface="Times New Roman"/>
                <a:cs typeface="Times New Roman"/>
              </a:rPr>
              <a:t>хо</a:t>
            </a:r>
            <a:r>
              <a:rPr lang="ru-RU" sz="1400" spc="4" dirty="0" smtClean="0">
                <a:latin typeface="Times New Roman"/>
                <a:cs typeface="Times New Roman"/>
              </a:rPr>
              <a:t>до</a:t>
            </a:r>
            <a:r>
              <a:rPr lang="ru-RU" sz="1400" dirty="0" smtClean="0">
                <a:latin typeface="Times New Roman"/>
                <a:cs typeface="Times New Roman"/>
              </a:rPr>
              <a:t>в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cs typeface="Times New Roman"/>
              </a:rPr>
              <a:t>н</a:t>
            </a:r>
            <a:r>
              <a:rPr lang="ru-RU" sz="1400" spc="-14" dirty="0" smtClean="0">
                <a:latin typeface="Times New Roman"/>
                <a:cs typeface="Times New Roman"/>
              </a:rPr>
              <a:t>а</a:t>
            </a:r>
            <a:r>
              <a:rPr lang="ru-RU" sz="1400" dirty="0" smtClean="0">
                <a:latin typeface="Times New Roman"/>
                <a:cs typeface="Times New Roman"/>
              </a:rPr>
              <a:t>д</a:t>
            </a:r>
            <a:r>
              <a:rPr lang="ru-RU" sz="1400" spc="9" dirty="0" smtClean="0">
                <a:latin typeface="Times New Roman"/>
                <a:cs typeface="Times New Roman"/>
              </a:rPr>
              <a:t> </a:t>
            </a:r>
            <a:r>
              <a:rPr lang="ru-RU" sz="1400" spc="-4" dirty="0" smtClean="0">
                <a:latin typeface="Times New Roman"/>
                <a:cs typeface="Times New Roman"/>
              </a:rPr>
              <a:t>ра</a:t>
            </a:r>
            <a:r>
              <a:rPr lang="ru-RU" sz="1400" spc="-29" dirty="0" smtClean="0">
                <a:latin typeface="Times New Roman"/>
                <a:cs typeface="Times New Roman"/>
              </a:rPr>
              <a:t>с</a:t>
            </a:r>
            <a:r>
              <a:rPr lang="ru-RU" sz="1400" spc="-54" dirty="0" smtClean="0">
                <a:latin typeface="Times New Roman"/>
                <a:cs typeface="Times New Roman"/>
              </a:rPr>
              <a:t>х</a:t>
            </a:r>
            <a:r>
              <a:rPr lang="ru-RU" sz="1400" spc="-39" dirty="0" smtClean="0">
                <a:latin typeface="Times New Roman"/>
                <a:cs typeface="Times New Roman"/>
              </a:rPr>
              <a:t>о</a:t>
            </a:r>
            <a:r>
              <a:rPr lang="ru-RU" sz="1400" spc="4" dirty="0" smtClean="0">
                <a:latin typeface="Times New Roman"/>
                <a:cs typeface="Times New Roman"/>
              </a:rPr>
              <a:t>д</a:t>
            </a:r>
            <a:r>
              <a:rPr lang="ru-RU" sz="1400" spc="-4" dirty="0" smtClean="0">
                <a:latin typeface="Times New Roman"/>
                <a:cs typeface="Times New Roman"/>
              </a:rPr>
              <a:t>а</a:t>
            </a:r>
            <a:r>
              <a:rPr lang="ru-RU" sz="1400" dirty="0" smtClean="0">
                <a:latin typeface="Times New Roman"/>
                <a:cs typeface="Times New Roman"/>
              </a:rPr>
              <a:t>ми п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9" dirty="0" smtClean="0">
                <a:latin typeface="Times New Roman"/>
                <a:cs typeface="Times New Roman"/>
              </a:rPr>
              <a:t>и</a:t>
            </a:r>
            <a:r>
              <a:rPr lang="ru-RU" sz="1400" dirty="0" smtClean="0">
                <a:latin typeface="Times New Roman"/>
                <a:cs typeface="Times New Roman"/>
              </a:rPr>
              <a:t>ни</a:t>
            </a:r>
            <a:r>
              <a:rPr lang="ru-RU" sz="1400" spc="-9" dirty="0" smtClean="0">
                <a:latin typeface="Times New Roman"/>
                <a:cs typeface="Times New Roman"/>
              </a:rPr>
              <a:t>м</a:t>
            </a:r>
            <a:r>
              <a:rPr lang="ru-RU" sz="1400" spc="-4" dirty="0" smtClean="0">
                <a:latin typeface="Times New Roman"/>
                <a:cs typeface="Times New Roman"/>
              </a:rPr>
              <a:t>ае</a:t>
            </a:r>
            <a:r>
              <a:rPr lang="ru-RU" sz="1400" spc="25" dirty="0" smtClean="0">
                <a:latin typeface="Times New Roman"/>
                <a:cs typeface="Times New Roman"/>
              </a:rPr>
              <a:t>т</a:t>
            </a:r>
            <a:r>
              <a:rPr lang="ru-RU" sz="1400" spc="-4" dirty="0" smtClean="0">
                <a:latin typeface="Times New Roman"/>
                <a:cs typeface="Times New Roman"/>
              </a:rPr>
              <a:t>с</a:t>
            </a:r>
            <a:r>
              <a:rPr lang="ru-RU" sz="1400" dirty="0" smtClean="0">
                <a:latin typeface="Times New Roman"/>
                <a:cs typeface="Times New Roman"/>
              </a:rPr>
              <a:t>я </a:t>
            </a:r>
            <a:r>
              <a:rPr lang="ru-RU" sz="1400" spc="4" dirty="0" smtClean="0">
                <a:latin typeface="Times New Roman"/>
                <a:cs typeface="Times New Roman"/>
              </a:rPr>
              <a:t>р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spc="-14" dirty="0" smtClean="0">
                <a:latin typeface="Times New Roman"/>
                <a:cs typeface="Times New Roman"/>
              </a:rPr>
              <a:t>ш</a:t>
            </a:r>
            <a:r>
              <a:rPr lang="ru-RU" sz="1400" spc="-4" dirty="0" smtClean="0">
                <a:latin typeface="Times New Roman"/>
                <a:cs typeface="Times New Roman"/>
              </a:rPr>
              <a:t>е</a:t>
            </a:r>
            <a:r>
              <a:rPr lang="ru-RU" sz="1400" dirty="0" smtClean="0">
                <a:latin typeface="Times New Roman"/>
                <a:cs typeface="Times New Roman"/>
              </a:rPr>
              <a:t>ние,</a:t>
            </a:r>
            <a:r>
              <a:rPr lang="ru-RU" sz="1400" spc="14" dirty="0" smtClean="0">
                <a:latin typeface="Times New Roman"/>
                <a:cs typeface="Times New Roman"/>
              </a:rPr>
              <a:t> </a:t>
            </a:r>
            <a:r>
              <a:rPr lang="ru-RU" sz="1400" b="1" spc="-19" dirty="0" smtClean="0">
                <a:latin typeface="Times New Roman"/>
                <a:cs typeface="Times New Roman"/>
              </a:rPr>
              <a:t>к</a:t>
            </a:r>
            <a:r>
              <a:rPr lang="ru-RU" sz="1400" b="1" spc="-4" dirty="0" smtClean="0">
                <a:latin typeface="Times New Roman"/>
                <a:cs typeface="Times New Roman"/>
              </a:rPr>
              <a:t>а</a:t>
            </a:r>
            <a:r>
              <a:rPr lang="ru-RU" sz="1400" b="1" dirty="0" smtClean="0">
                <a:latin typeface="Times New Roman"/>
                <a:cs typeface="Times New Roman"/>
              </a:rPr>
              <a:t>к</a:t>
            </a:r>
            <a:r>
              <a:rPr lang="ru-RU" sz="1400" b="1" spc="9" dirty="0" smtClean="0"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latin typeface="Times New Roman"/>
                <a:cs typeface="Times New Roman"/>
              </a:rPr>
              <a:t>их</a:t>
            </a:r>
            <a:r>
              <a:rPr lang="ru-RU" sz="1400" b="1" spc="9" dirty="0" smtClean="0">
                <a:latin typeface="Times New Roman"/>
                <a:cs typeface="Times New Roman"/>
              </a:rPr>
              <a:t> </a:t>
            </a:r>
            <a:r>
              <a:rPr lang="ru-RU" sz="1400" b="1" dirty="0" smtClean="0">
                <a:latin typeface="Times New Roman"/>
                <a:cs typeface="Times New Roman"/>
              </a:rPr>
              <a:t>ис</a:t>
            </a:r>
            <a:r>
              <a:rPr lang="ru-RU" sz="1400" b="1" spc="-14" dirty="0" smtClean="0">
                <a:latin typeface="Times New Roman"/>
                <a:cs typeface="Times New Roman"/>
              </a:rPr>
              <a:t>п</a:t>
            </a:r>
            <a:r>
              <a:rPr lang="ru-RU" sz="1400" b="1" spc="-19" dirty="0" smtClean="0">
                <a:latin typeface="Times New Roman"/>
                <a:cs typeface="Times New Roman"/>
              </a:rPr>
              <a:t>о</a:t>
            </a:r>
            <a:r>
              <a:rPr lang="ru-RU" sz="1400" b="1" spc="-4" dirty="0" smtClean="0">
                <a:latin typeface="Times New Roman"/>
                <a:cs typeface="Times New Roman"/>
              </a:rPr>
              <a:t>л</a:t>
            </a:r>
            <a:r>
              <a:rPr lang="ru-RU" sz="1400" b="1" dirty="0" smtClean="0">
                <a:latin typeface="Times New Roman"/>
                <a:cs typeface="Times New Roman"/>
              </a:rPr>
              <a:t>ь</a:t>
            </a:r>
            <a:r>
              <a:rPr lang="ru-RU" sz="1400" b="1" spc="-14" dirty="0" smtClean="0">
                <a:latin typeface="Times New Roman"/>
                <a:cs typeface="Times New Roman"/>
              </a:rPr>
              <a:t>з</a:t>
            </a:r>
            <a:r>
              <a:rPr lang="ru-RU" sz="1400" b="1" spc="4" dirty="0" smtClean="0">
                <a:latin typeface="Times New Roman"/>
                <a:cs typeface="Times New Roman"/>
              </a:rPr>
              <a:t>о</a:t>
            </a:r>
            <a:r>
              <a:rPr lang="ru-RU" sz="1400" b="1" spc="-25" dirty="0" smtClean="0">
                <a:latin typeface="Times New Roman"/>
                <a:cs typeface="Times New Roman"/>
              </a:rPr>
              <a:t>в</a:t>
            </a:r>
            <a:r>
              <a:rPr lang="ru-RU" sz="1400" b="1" spc="-39" dirty="0" smtClean="0">
                <a:latin typeface="Times New Roman"/>
                <a:cs typeface="Times New Roman"/>
              </a:rPr>
              <a:t>а</a:t>
            </a:r>
            <a:r>
              <a:rPr lang="ru-RU" sz="1400" b="1" spc="4" dirty="0" smtClean="0">
                <a:latin typeface="Times New Roman"/>
                <a:cs typeface="Times New Roman"/>
              </a:rPr>
              <a:t>т</a:t>
            </a:r>
            <a:r>
              <a:rPr lang="ru-RU" sz="1400" b="1" dirty="0" smtClean="0">
                <a:latin typeface="Times New Roman"/>
                <a:cs typeface="Times New Roman"/>
              </a:rPr>
              <a:t>ь.</a:t>
            </a:r>
            <a:endParaRPr lang="ru-RU" sz="1400" b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9634" y="188640"/>
            <a:ext cx="6762043" cy="1200329"/>
          </a:xfrm>
          <a:prstGeom prst="rect">
            <a:avLst/>
          </a:prstGeom>
          <a:noFill/>
          <a:scene3d>
            <a:camera prst="orthographicFront"/>
            <a:lightRig rig="flat" dir="tl">
              <a:rot lat="0" lon="0" rev="66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ОСНОВНЫЕ ПАРАМЕТРЫ БЮДЖЕТА ГОРОДСКОГО</a:t>
            </a:r>
          </a:p>
          <a:p>
            <a:pPr algn="ctr"/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ОКРУГА ГОРОД ВОРОНЕЖ НА 2018 ГОД</a:t>
            </a:r>
          </a:p>
          <a:p>
            <a:pPr algn="ctr"/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И НА ПЛАНОВЫЙ ПЕРИОД 2019 И 2020 ГОДОВ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7C80"/>
              </a:solidFill>
              <a:effectLst>
                <a:glow rad="101600">
                  <a:schemeClr val="tx2">
                    <a:lumMod val="20000"/>
                    <a:lumOff val="80000"/>
                    <a:alpha val="6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80312" y="1412776"/>
            <a:ext cx="15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млн.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21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351804"/>
              </p:ext>
            </p:extLst>
          </p:nvPr>
        </p:nvGraphicFramePr>
        <p:xfrm>
          <a:off x="467544" y="1844824"/>
          <a:ext cx="8208911" cy="4130120"/>
        </p:xfrm>
        <a:graphic>
          <a:graphicData uri="http://schemas.openxmlformats.org/drawingml/2006/table">
            <a:tbl>
              <a:tblPr/>
              <a:tblGrid>
                <a:gridCol w="4067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55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281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23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Показатели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Проект бюджета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3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2018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2019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2020 год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95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Доходы, всего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16 238,4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16 534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17 446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8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из них: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8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1.1.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Налоговые + неналоговые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8 528,3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8 965,9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9 445,2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67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1.2.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Безвозмездные поступления от других бюджетов бюджетной системы РФ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7 710,1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7 568,1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8 000,8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3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Расходы, всего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16 272,7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16 758,2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17 672,6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38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Дефицит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(-)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-34,3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-224,2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-226,6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93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>
                          <a:latin typeface="Times New Roman"/>
                          <a:ea typeface="Times New Roman"/>
                        </a:rPr>
                        <a:t>Размер дефицита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0,4%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2,5%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2,4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467544" y="1628800"/>
          <a:ext cx="849694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bject 28"/>
          <p:cNvSpPr/>
          <p:nvPr/>
        </p:nvSpPr>
        <p:spPr>
          <a:xfrm>
            <a:off x="755576" y="260648"/>
            <a:ext cx="7920880" cy="1296144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ДОХОДЫ БЮДЖЕТА-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безвозвратные и безвозмездные денежные средства, поступающие в бюджет в соответствие с действующим законодательством.</a:t>
            </a:r>
            <a:endParaRPr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vr-vyksa.ru/media/wyksarru/45_17862/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996952"/>
            <a:ext cx="2472275" cy="2088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1600" y="4077072"/>
            <a:ext cx="1152128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 бюджета</a:t>
            </a:r>
          </a:p>
        </p:txBody>
      </p:sp>
      <p:sp>
        <p:nvSpPr>
          <p:cNvPr id="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87129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МАТЕРИАЛЫ ДЛЯ ФОРМИРОВАНИЯ ДОХОДОВ БЮДЖЕТА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7C8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563688489"/>
              </p:ext>
            </p:extLst>
          </p:nvPr>
        </p:nvGraphicFramePr>
        <p:xfrm>
          <a:off x="467544" y="1700808"/>
          <a:ext cx="8820472" cy="4712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692696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Доходы местного бюджета -безвозмездные и безвозвратные поступления денежных средств в бюджет, необходимые для выполнения муниципальным органом своих функций.</a:t>
            </a:r>
            <a:endParaRPr lang="ru-RU" dirty="0"/>
          </a:p>
        </p:txBody>
      </p:sp>
      <p:sp>
        <p:nvSpPr>
          <p:cNvPr id="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0"/>
          <p:cNvSpPr/>
          <p:nvPr/>
        </p:nvSpPr>
        <p:spPr>
          <a:xfrm>
            <a:off x="3143240" y="1428736"/>
            <a:ext cx="2951988" cy="563879"/>
          </a:xfrm>
          <a:custGeom>
            <a:avLst/>
            <a:gdLst/>
            <a:ahLst/>
            <a:cxnLst/>
            <a:rect l="l" t="t" r="r" b="b"/>
            <a:pathLst>
              <a:path w="2951988" h="563879">
                <a:moveTo>
                  <a:pt x="0" y="563879"/>
                </a:moveTo>
                <a:lnTo>
                  <a:pt x="2951988" y="563879"/>
                </a:lnTo>
                <a:lnTo>
                  <a:pt x="2951988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0" tIns="0" rIns="0" bIns="0" rtlCol="0">
            <a:noAutofit/>
          </a:bodyPr>
          <a:lstStyle/>
          <a:p>
            <a:endParaRPr sz="1300"/>
          </a:p>
        </p:txBody>
      </p:sp>
      <p:sp>
        <p:nvSpPr>
          <p:cNvPr id="13" name="object 13"/>
          <p:cNvSpPr txBox="1"/>
          <p:nvPr/>
        </p:nvSpPr>
        <p:spPr>
          <a:xfrm>
            <a:off x="1475656" y="2780928"/>
            <a:ext cx="7128792" cy="5715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00582" marR="724851" indent="-340106" algn="ctr">
              <a:lnSpc>
                <a:spcPct val="100041"/>
              </a:lnSpc>
            </a:pPr>
            <a:endParaRPr sz="16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14876" y="1357298"/>
            <a:ext cx="3105150" cy="2430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6156176" y="1916832"/>
            <a:ext cx="265175" cy="45963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6420612" y="2214554"/>
            <a:ext cx="2520695" cy="22860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710" marR="59863" algn="just">
              <a:lnSpc>
                <a:spcPct val="100041"/>
              </a:lnSpc>
              <a:spcBef>
                <a:spcPts val="409"/>
              </a:spcBef>
            </a:pPr>
            <a:endParaRPr sz="1400">
              <a:latin typeface="Times New Roman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19877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24</a:t>
            </a:fld>
            <a:endParaRPr lang="ru-RU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поступлений, формирующих доходную часть бюджета</a:t>
            </a:r>
            <a:endParaRPr lang="ru-RU" sz="28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2" name="Схема 31"/>
          <p:cNvGraphicFramePr/>
          <p:nvPr/>
        </p:nvGraphicFramePr>
        <p:xfrm>
          <a:off x="323528" y="692696"/>
          <a:ext cx="8640960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7C80"/>
                </a:solidFill>
              </a:rPr>
              <a:t>ПРИНЦИПЫ ФОРМИРОВАНИЯ ДОХОДНОЙ ЧАСТИ  БЮДЖЕТА ГОРОДСКОГО ОКРУГА ГОРОД  ВОРОНЕЖ НА 2018 ГОД И НА ПЛАНОВЫЙ ПЕРИОД 2019 И 2020 ГОДОВ </a:t>
            </a:r>
            <a:endParaRPr lang="ru-RU" sz="2000" dirty="0">
              <a:solidFill>
                <a:srgbClr val="FF7C8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83091867"/>
              </p:ext>
            </p:extLst>
          </p:nvPr>
        </p:nvGraphicFramePr>
        <p:xfrm>
          <a:off x="179512" y="980729"/>
          <a:ext cx="8784976" cy="5760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784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6814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Изменения федерального и областного законодательства, муниципальных нормативных правовых актов, вступающие в силу с 1 января 2018 года</a:t>
                      </a:r>
                      <a:endParaRPr lang="ru-RU" sz="16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4561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рост ставок акцизов на автомобильный и прямогонный бензин, дизельное топливо, моторные масла для дизельных и (или) карбюраторных (инжекторных) двигателей в соответствии Федеральным законом</a:t>
                      </a:r>
                      <a:r>
                        <a:rPr lang="ru-RU" sz="1400" b="1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 27.11.2017 №335-ФЗ</a:t>
                      </a:r>
                      <a:r>
                        <a:rPr lang="ru-RU" sz="14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«О внесении изменений в части</a:t>
                      </a:r>
                      <a:r>
                        <a:rPr lang="ru-RU" sz="1400" b="1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первую и</a:t>
                      </a:r>
                      <a:r>
                        <a:rPr lang="ru-RU" sz="14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вторую Налогового кодекса Российской Федерации и отдельные законодательные</a:t>
                      </a:r>
                      <a:r>
                        <a:rPr lang="ru-RU" sz="1400" b="1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акты Российской Федерации</a:t>
                      </a:r>
                      <a:r>
                        <a:rPr lang="ru-RU" sz="14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», снижение норматива отчисления в бюджеты субъектов с 61,7 до 57,1 процентов в соответствии с Федеральным законом от 14.11.2017 №315-ФЗ «О внесении изменений в Бюджетный кодекс Российской Федерации и отдельные законодательные акты Российской</a:t>
                      </a:r>
                      <a:r>
                        <a:rPr lang="ru-RU" sz="1400" b="1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Федерации и установлении особенностей исполнения федерального бюджета в 2018 году</a:t>
                      </a:r>
                      <a:r>
                        <a:rPr lang="ru-RU" sz="14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», а также снижение норматива отчисления в бюджет городского округа с 0,7886688 процентов до 0,7513639 процентов доходов консолидированного бюджета Воронежской области от указанного налога в соответствии с проектом Закона Воронежской области «Об областном бюджете на 2018 год и на плановый период 2019 и 2020 годов»;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8160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предоставление плательщикам единого налога на вмененный доход для отдельных видов деятельности и налога, взимаемого в связи с применением патентной системы налогообложения права уменьшать соответствующие налоги на расходы по приобретению контрольно-кассовой техники в соответствии с Федеральным законом от 27.11.2017 № 349-ФЗ «О внесении изменений в часть вторую Налогового кодекса Российской Федерации»;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8267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дополнение перечня видов предпринимательской деятельности, в отношении которых применяется система налогообложения в виде единого налога на вмененный доход и соответствующих им значений корректирующего коэффициента базовой доходности К2, а также увеличение коэффициента К2 по отдельным видам деятельности в соответствии с решением Воронежской городской Думы от 01.11.2017 № 660-IV «О внесении изменений в решение Воронежской городской Думы от 16.11.2005 № 179-II «О введении на территории городского округа город Воронеж системы налогообложения в виде единого налога на вмененный доход для отдельных видов деятельности»;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25</a:t>
            </a:fld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7C80"/>
                </a:solidFill>
              </a:rPr>
              <a:t>ПРИНЦИПЫ ФОРМИРОВАНИЯ ДОХОДНОЙ ЧАСТИ  БЮДЖЕТА ГОРОДСКОГО ОКРУГА ГОРОД  ВОРОНЕЖ НА 2018 ГОД И НА ПЛАНОВЫЙ ПЕРИОД 2019 И 2020 ГОДОВ </a:t>
            </a:r>
            <a:endParaRPr lang="ru-RU" sz="2000" dirty="0">
              <a:solidFill>
                <a:srgbClr val="FF7C8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25994144"/>
              </p:ext>
            </p:extLst>
          </p:nvPr>
        </p:nvGraphicFramePr>
        <p:xfrm>
          <a:off x="467544" y="1175850"/>
          <a:ext cx="8280920" cy="180088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28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264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Изменения федерального и областного законодательства, муниципальных нормативных правовых актов, вступающие в силу с 1 января 2018 года</a:t>
                      </a:r>
                      <a:endParaRPr lang="ru-RU" sz="16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4152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внесение платы за размещение отходов производства и потребления по месту нахождения объекта размещения отходов в соответствии с Федеральным Законом от 21.07.2014 № 219-ФЗ «О внесении изменений в Федеральный закон «Об охране окружающей среды» и отдельные законодательные акты Российской Федерации» (на территории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города отсутствуют полигоны твердых бытовых отходов).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26</a:t>
            </a:fld>
            <a:endParaRPr lang="ru-RU" b="1" dirty="0"/>
          </a:p>
        </p:txBody>
      </p:sp>
      <p:pic>
        <p:nvPicPr>
          <p:cNvPr id="116738" name="Picture 2" descr="http://sakhalife.ru/wp-content/uploads/2016/07/zak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429000"/>
            <a:ext cx="2520280" cy="1584176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16742" name="Picture 6" descr="http://kirnews.com.ua/media/k2/items/cache/171fc14b49a79ea979710de5b3402b30_XL.jpg"/>
          <p:cNvPicPr>
            <a:picLocks noChangeAspect="1" noChangeArrowheads="1"/>
          </p:cNvPicPr>
          <p:nvPr/>
        </p:nvPicPr>
        <p:blipFill>
          <a:blip r:embed="rId3" cstate="print"/>
          <a:srcRect t="12600"/>
          <a:stretch>
            <a:fillRect/>
          </a:stretch>
        </p:blipFill>
        <p:spPr bwMode="auto">
          <a:xfrm>
            <a:off x="1475656" y="3429000"/>
            <a:ext cx="2736304" cy="1584176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539552" y="5229200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Вышеназванные изменения приведут в совокупности к снижению доходов бюджета городского округа в 2018 году на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30 134 тыс. рублей.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7C80"/>
                </a:solidFill>
              </a:rPr>
              <a:t>Оценка влияния изменений законодательства на доходную часть бюджета городского округа город Воронеж в 2018 году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27</a:t>
            </a:fld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4898721"/>
              </p:ext>
            </p:extLst>
          </p:nvPr>
        </p:nvGraphicFramePr>
        <p:xfrm>
          <a:off x="467544" y="1340768"/>
          <a:ext cx="8208911" cy="4318319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7183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069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835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91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Изменения законодательства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2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ВСЕГО, в том числе: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- 30 134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4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Федеральное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законодательство 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- 41 434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4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1.1.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- 28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735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5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1.2.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взимаемый в связи с применением патентной системы налогообложения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- 3 254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1.3.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Плата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негативное воздействие на окружающую среду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- 9 445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91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Нормативные правовые акты городского округа город Воронеж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11 300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2.1.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11 300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80312" y="90872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тыс.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28</a:t>
            </a:fld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4572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3728" y="11663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НАЛОГИ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39752" y="299695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ФУНКЦИИ НАЛОГОВ</a:t>
            </a: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67544" y="3501008"/>
          <a:ext cx="8208912" cy="273630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{93296810-A885-4BE3-A3E7-6D5BEEA58F35}</a:tableStyleId>
              </a:tblPr>
              <a:tblGrid>
                <a:gridCol w="23782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306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2648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Фискальная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формирование и мобилизация финансовых ресурсов, аккумулирование в бюджете средств для выполнения целевых муниципальных программ.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3715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Распределительная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(социальная)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перераспределение общественных доходов между различными категориями населения.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9941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Регулирующая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достижение посредством налоговых механизмов конкретных задач налоговой политик.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1A44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5780" name="Picture 4" descr="http://karavan-reklama.ru/sites/default/files/firms/1/gallery/11041731_915955058425136_4159187921226432553_n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20688"/>
            <a:ext cx="403244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29</a:t>
            </a:fld>
            <a:endParaRPr lang="ru-RU" b="1" dirty="0"/>
          </a:p>
        </p:txBody>
      </p:sp>
      <p:graphicFrame>
        <p:nvGraphicFramePr>
          <p:cNvPr id="40" name="Схема 39"/>
          <p:cNvGraphicFramePr/>
          <p:nvPr/>
        </p:nvGraphicFramePr>
        <p:xfrm>
          <a:off x="395536" y="1052736"/>
          <a:ext cx="87484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1547664" y="11663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glow rad="101600">
                    <a:schemeClr val="tx2">
                      <a:lumMod val="20000"/>
                      <a:lumOff val="80000"/>
                      <a:alpha val="6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ВИДЫ НАЛОГОВ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636912"/>
            <a:ext cx="7429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33056"/>
            <a:ext cx="7048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797152"/>
            <a:ext cx="7239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5733256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941168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4221088"/>
            <a:ext cx="695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3356992"/>
            <a:ext cx="7239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1772816"/>
            <a:ext cx="7334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920" y="1124744"/>
            <a:ext cx="666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1760" y="2564904"/>
            <a:ext cx="714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08104" y="1772816"/>
            <a:ext cx="6953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9912" y="5805264"/>
            <a:ext cx="733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16016" y="1124744"/>
            <a:ext cx="720080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5436096" y="1124744"/>
            <a:ext cx="2286016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Достоверность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8184" y="1772816"/>
            <a:ext cx="2286016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Единство бюджетной системы Российской Федерации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72200" y="2636912"/>
            <a:ext cx="2428860" cy="11695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Равенство бюджетных прав субъектов Российской Федерации ,  муниципальных образований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200" y="3933056"/>
            <a:ext cx="2286016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(совокупное) покрытие расходов 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28184" y="4869160"/>
            <a:ext cx="2286016" cy="52322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Подведомственность расходов  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08104" y="5733256"/>
            <a:ext cx="3071834" cy="95410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Полнота отражения доходов, расходов и источников финансирования дефицитов 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7664" y="1124744"/>
            <a:ext cx="228601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r>
              <a:rPr lang="ru-RU" sz="14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бюджетов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5536" y="1844824"/>
            <a:ext cx="2571736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Сбалансированность 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2564904"/>
            <a:ext cx="2249380" cy="738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Эффективность использования бюджетных средств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3501008"/>
            <a:ext cx="210650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Прозрачность (открытость) бюджета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528" y="4221088"/>
            <a:ext cx="2286016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Целевой характер бюджетных средств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3568" y="5085184"/>
            <a:ext cx="2286016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Единство кассы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560" y="5733256"/>
            <a:ext cx="3143272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Разграничение доходов, расходов и источников финансирования дефицитов бюджетов между бюджетами бюджетной системы РФ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3143240" y="2571744"/>
            <a:ext cx="2571768" cy="242889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3286116" y="2714620"/>
            <a:ext cx="2286016" cy="21526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 rot="19799593">
            <a:off x="3627085" y="2552463"/>
            <a:ext cx="1449071" cy="23689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 rot="19866258">
            <a:off x="3619936" y="2705809"/>
            <a:ext cx="1373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/>
              </a:rPr>
              <a:t>‐‐‐‐‐‐‐‐‐‐‐‐‐‐‐‐‐‐‐‐‐‐‐‐‐‐‐‐‐‐‐‐‐‐‐‐‐‐‐‐‐‐‐‐‐</a:t>
            </a:r>
          </a:p>
          <a:p>
            <a:r>
              <a:rPr lang="ru-RU" dirty="0" smtClean="0">
                <a:latin typeface="Calibri"/>
              </a:rPr>
              <a:t>————————————</a:t>
            </a:r>
          </a:p>
          <a:p>
            <a:endParaRPr lang="ru-RU" dirty="0"/>
          </a:p>
        </p:txBody>
      </p:sp>
      <p:sp>
        <p:nvSpPr>
          <p:cNvPr id="38" name="10-конечная звезда 37"/>
          <p:cNvSpPr/>
          <p:nvPr/>
        </p:nvSpPr>
        <p:spPr>
          <a:xfrm rot="19704947">
            <a:off x="4637890" y="3916032"/>
            <a:ext cx="700124" cy="722413"/>
          </a:xfrm>
          <a:prstGeom prst="star10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4714876" y="4286256"/>
            <a:ext cx="285752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6200000" flipV="1">
            <a:off x="4786314" y="4143380"/>
            <a:ext cx="357190" cy="71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1285852" y="357166"/>
            <a:ext cx="67062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ПРИНЦИПЫ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БЮДЖЕТНОЙ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</a:t>
            </a:r>
            <a:endParaRPr lang="ru-RU" sz="32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30</a:t>
            </a:fld>
            <a:endParaRPr lang="ru-RU" b="1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014246" y="2560529"/>
            <a:ext cx="3225958" cy="4005279"/>
            <a:chOff x="5014246" y="2560529"/>
            <a:chExt cx="3225958" cy="4005279"/>
          </a:xfrm>
        </p:grpSpPr>
        <p:sp>
          <p:nvSpPr>
            <p:cNvPr id="18" name="Овал 17"/>
            <p:cNvSpPr/>
            <p:nvPr/>
          </p:nvSpPr>
          <p:spPr>
            <a:xfrm>
              <a:off x="5097370" y="2765795"/>
              <a:ext cx="2972490" cy="1032306"/>
            </a:xfrm>
            <a:prstGeom prst="ellipse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Стрелка вниз 18"/>
            <p:cNvSpPr/>
            <p:nvPr/>
          </p:nvSpPr>
          <p:spPr>
            <a:xfrm>
              <a:off x="6372200" y="4941166"/>
              <a:ext cx="576064" cy="1065676"/>
            </a:xfrm>
            <a:prstGeom prst="downArrow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5214767" y="5874532"/>
              <a:ext cx="2765107" cy="691276"/>
            </a:xfrm>
            <a:custGeom>
              <a:avLst/>
              <a:gdLst>
                <a:gd name="connsiteX0" fmla="*/ 0 w 2765107"/>
                <a:gd name="connsiteY0" fmla="*/ 0 h 691276"/>
                <a:gd name="connsiteX1" fmla="*/ 2765107 w 2765107"/>
                <a:gd name="connsiteY1" fmla="*/ 0 h 691276"/>
                <a:gd name="connsiteX2" fmla="*/ 2765107 w 2765107"/>
                <a:gd name="connsiteY2" fmla="*/ 691276 h 691276"/>
                <a:gd name="connsiteX3" fmla="*/ 0 w 2765107"/>
                <a:gd name="connsiteY3" fmla="*/ 691276 h 691276"/>
                <a:gd name="connsiteX4" fmla="*/ 0 w 2765107"/>
                <a:gd name="connsiteY4" fmla="*/ 0 h 69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5107" h="691276">
                  <a:moveTo>
                    <a:pt x="0" y="0"/>
                  </a:moveTo>
                  <a:lnTo>
                    <a:pt x="2765107" y="0"/>
                  </a:lnTo>
                  <a:lnTo>
                    <a:pt x="2765107" y="691276"/>
                  </a:lnTo>
                  <a:lnTo>
                    <a:pt x="0" y="6912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Бюджет городского округа город Воронеж</a:t>
              </a:r>
              <a:endParaRPr lang="ru-RU" sz="1600" b="1" kern="1200" dirty="0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6178066" y="3877829"/>
              <a:ext cx="1036915" cy="1036915"/>
            </a:xfrm>
            <a:custGeom>
              <a:avLst/>
              <a:gdLst>
                <a:gd name="connsiteX0" fmla="*/ 0 w 1036915"/>
                <a:gd name="connsiteY0" fmla="*/ 518458 h 1036915"/>
                <a:gd name="connsiteX1" fmla="*/ 151853 w 1036915"/>
                <a:gd name="connsiteY1" fmla="*/ 151853 h 1036915"/>
                <a:gd name="connsiteX2" fmla="*/ 518459 w 1036915"/>
                <a:gd name="connsiteY2" fmla="*/ 1 h 1036915"/>
                <a:gd name="connsiteX3" fmla="*/ 885064 w 1036915"/>
                <a:gd name="connsiteY3" fmla="*/ 151854 h 1036915"/>
                <a:gd name="connsiteX4" fmla="*/ 1036916 w 1036915"/>
                <a:gd name="connsiteY4" fmla="*/ 518460 h 1036915"/>
                <a:gd name="connsiteX5" fmla="*/ 885063 w 1036915"/>
                <a:gd name="connsiteY5" fmla="*/ 885065 h 1036915"/>
                <a:gd name="connsiteX6" fmla="*/ 518458 w 1036915"/>
                <a:gd name="connsiteY6" fmla="*/ 1036918 h 1036915"/>
                <a:gd name="connsiteX7" fmla="*/ 151853 w 1036915"/>
                <a:gd name="connsiteY7" fmla="*/ 885065 h 1036915"/>
                <a:gd name="connsiteX8" fmla="*/ 0 w 1036915"/>
                <a:gd name="connsiteY8" fmla="*/ 518460 h 1036915"/>
                <a:gd name="connsiteX9" fmla="*/ 0 w 1036915"/>
                <a:gd name="connsiteY9" fmla="*/ 518458 h 103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6915" h="1036915">
                  <a:moveTo>
                    <a:pt x="0" y="518458"/>
                  </a:moveTo>
                  <a:cubicBezTo>
                    <a:pt x="0" y="380954"/>
                    <a:pt x="54623" y="249083"/>
                    <a:pt x="151853" y="151853"/>
                  </a:cubicBezTo>
                  <a:cubicBezTo>
                    <a:pt x="249083" y="54623"/>
                    <a:pt x="380955" y="0"/>
                    <a:pt x="518459" y="1"/>
                  </a:cubicBezTo>
                  <a:cubicBezTo>
                    <a:pt x="655963" y="1"/>
                    <a:pt x="787834" y="54624"/>
                    <a:pt x="885064" y="151854"/>
                  </a:cubicBezTo>
                  <a:cubicBezTo>
                    <a:pt x="982294" y="249084"/>
                    <a:pt x="1036917" y="380956"/>
                    <a:pt x="1036916" y="518460"/>
                  </a:cubicBezTo>
                  <a:cubicBezTo>
                    <a:pt x="1036916" y="655964"/>
                    <a:pt x="982293" y="787836"/>
                    <a:pt x="885063" y="885065"/>
                  </a:cubicBezTo>
                  <a:cubicBezTo>
                    <a:pt x="787833" y="982295"/>
                    <a:pt x="655961" y="1036918"/>
                    <a:pt x="518458" y="1036918"/>
                  </a:cubicBezTo>
                  <a:cubicBezTo>
                    <a:pt x="380954" y="1036918"/>
                    <a:pt x="249083" y="982295"/>
                    <a:pt x="151853" y="885065"/>
                  </a:cubicBezTo>
                  <a:cubicBezTo>
                    <a:pt x="54623" y="787835"/>
                    <a:pt x="0" y="655963"/>
                    <a:pt x="0" y="518460"/>
                  </a:cubicBezTo>
                  <a:lnTo>
                    <a:pt x="0" y="5184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23" tIns="178523" rIns="178523" bIns="178523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21,7%</a:t>
              </a:r>
              <a:endParaRPr lang="ru-RU" sz="2100" kern="1200" dirty="0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5580113" y="3212978"/>
              <a:ext cx="1036915" cy="1036915"/>
            </a:xfrm>
            <a:custGeom>
              <a:avLst/>
              <a:gdLst>
                <a:gd name="connsiteX0" fmla="*/ 0 w 1036915"/>
                <a:gd name="connsiteY0" fmla="*/ 518458 h 1036915"/>
                <a:gd name="connsiteX1" fmla="*/ 151853 w 1036915"/>
                <a:gd name="connsiteY1" fmla="*/ 151853 h 1036915"/>
                <a:gd name="connsiteX2" fmla="*/ 518459 w 1036915"/>
                <a:gd name="connsiteY2" fmla="*/ 1 h 1036915"/>
                <a:gd name="connsiteX3" fmla="*/ 885064 w 1036915"/>
                <a:gd name="connsiteY3" fmla="*/ 151854 h 1036915"/>
                <a:gd name="connsiteX4" fmla="*/ 1036916 w 1036915"/>
                <a:gd name="connsiteY4" fmla="*/ 518460 h 1036915"/>
                <a:gd name="connsiteX5" fmla="*/ 885063 w 1036915"/>
                <a:gd name="connsiteY5" fmla="*/ 885065 h 1036915"/>
                <a:gd name="connsiteX6" fmla="*/ 518458 w 1036915"/>
                <a:gd name="connsiteY6" fmla="*/ 1036918 h 1036915"/>
                <a:gd name="connsiteX7" fmla="*/ 151853 w 1036915"/>
                <a:gd name="connsiteY7" fmla="*/ 885065 h 1036915"/>
                <a:gd name="connsiteX8" fmla="*/ 0 w 1036915"/>
                <a:gd name="connsiteY8" fmla="*/ 518460 h 1036915"/>
                <a:gd name="connsiteX9" fmla="*/ 0 w 1036915"/>
                <a:gd name="connsiteY9" fmla="*/ 518458 h 103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6915" h="1036915">
                  <a:moveTo>
                    <a:pt x="0" y="518458"/>
                  </a:moveTo>
                  <a:cubicBezTo>
                    <a:pt x="0" y="380954"/>
                    <a:pt x="54623" y="249083"/>
                    <a:pt x="151853" y="151853"/>
                  </a:cubicBezTo>
                  <a:cubicBezTo>
                    <a:pt x="249083" y="54623"/>
                    <a:pt x="380955" y="0"/>
                    <a:pt x="518459" y="1"/>
                  </a:cubicBezTo>
                  <a:cubicBezTo>
                    <a:pt x="655963" y="1"/>
                    <a:pt x="787834" y="54624"/>
                    <a:pt x="885064" y="151854"/>
                  </a:cubicBezTo>
                  <a:cubicBezTo>
                    <a:pt x="982294" y="249084"/>
                    <a:pt x="1036917" y="380956"/>
                    <a:pt x="1036916" y="518460"/>
                  </a:cubicBezTo>
                  <a:cubicBezTo>
                    <a:pt x="1036916" y="655964"/>
                    <a:pt x="982293" y="787836"/>
                    <a:pt x="885063" y="885065"/>
                  </a:cubicBezTo>
                  <a:cubicBezTo>
                    <a:pt x="787833" y="982295"/>
                    <a:pt x="655961" y="1036918"/>
                    <a:pt x="518458" y="1036918"/>
                  </a:cubicBezTo>
                  <a:cubicBezTo>
                    <a:pt x="380954" y="1036918"/>
                    <a:pt x="249083" y="982295"/>
                    <a:pt x="151853" y="885065"/>
                  </a:cubicBezTo>
                  <a:cubicBezTo>
                    <a:pt x="54623" y="787835"/>
                    <a:pt x="0" y="655963"/>
                    <a:pt x="0" y="518460"/>
                  </a:cubicBezTo>
                  <a:lnTo>
                    <a:pt x="0" y="51845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23" tIns="178523" rIns="178523" bIns="178523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100%</a:t>
              </a:r>
              <a:endParaRPr lang="ru-RU" sz="2100" kern="1200" dirty="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516221" y="3284983"/>
              <a:ext cx="1036915" cy="1036915"/>
            </a:xfrm>
            <a:custGeom>
              <a:avLst/>
              <a:gdLst>
                <a:gd name="connsiteX0" fmla="*/ 0 w 1036915"/>
                <a:gd name="connsiteY0" fmla="*/ 518458 h 1036915"/>
                <a:gd name="connsiteX1" fmla="*/ 151853 w 1036915"/>
                <a:gd name="connsiteY1" fmla="*/ 151853 h 1036915"/>
                <a:gd name="connsiteX2" fmla="*/ 518459 w 1036915"/>
                <a:gd name="connsiteY2" fmla="*/ 1 h 1036915"/>
                <a:gd name="connsiteX3" fmla="*/ 885064 w 1036915"/>
                <a:gd name="connsiteY3" fmla="*/ 151854 h 1036915"/>
                <a:gd name="connsiteX4" fmla="*/ 1036916 w 1036915"/>
                <a:gd name="connsiteY4" fmla="*/ 518460 h 1036915"/>
                <a:gd name="connsiteX5" fmla="*/ 885063 w 1036915"/>
                <a:gd name="connsiteY5" fmla="*/ 885065 h 1036915"/>
                <a:gd name="connsiteX6" fmla="*/ 518458 w 1036915"/>
                <a:gd name="connsiteY6" fmla="*/ 1036918 h 1036915"/>
                <a:gd name="connsiteX7" fmla="*/ 151853 w 1036915"/>
                <a:gd name="connsiteY7" fmla="*/ 885065 h 1036915"/>
                <a:gd name="connsiteX8" fmla="*/ 0 w 1036915"/>
                <a:gd name="connsiteY8" fmla="*/ 518460 h 1036915"/>
                <a:gd name="connsiteX9" fmla="*/ 0 w 1036915"/>
                <a:gd name="connsiteY9" fmla="*/ 518458 h 103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6915" h="1036915">
                  <a:moveTo>
                    <a:pt x="0" y="518458"/>
                  </a:moveTo>
                  <a:cubicBezTo>
                    <a:pt x="0" y="380954"/>
                    <a:pt x="54623" y="249083"/>
                    <a:pt x="151853" y="151853"/>
                  </a:cubicBezTo>
                  <a:cubicBezTo>
                    <a:pt x="249083" y="54623"/>
                    <a:pt x="380955" y="0"/>
                    <a:pt x="518459" y="1"/>
                  </a:cubicBezTo>
                  <a:cubicBezTo>
                    <a:pt x="655963" y="1"/>
                    <a:pt x="787834" y="54624"/>
                    <a:pt x="885064" y="151854"/>
                  </a:cubicBezTo>
                  <a:cubicBezTo>
                    <a:pt x="982294" y="249084"/>
                    <a:pt x="1036917" y="380956"/>
                    <a:pt x="1036916" y="518460"/>
                  </a:cubicBezTo>
                  <a:cubicBezTo>
                    <a:pt x="1036916" y="655964"/>
                    <a:pt x="982293" y="787836"/>
                    <a:pt x="885063" y="885065"/>
                  </a:cubicBezTo>
                  <a:cubicBezTo>
                    <a:pt x="787833" y="982295"/>
                    <a:pt x="655961" y="1036918"/>
                    <a:pt x="518458" y="1036918"/>
                  </a:cubicBezTo>
                  <a:cubicBezTo>
                    <a:pt x="380954" y="1036918"/>
                    <a:pt x="249083" y="982295"/>
                    <a:pt x="151853" y="885065"/>
                  </a:cubicBezTo>
                  <a:cubicBezTo>
                    <a:pt x="54623" y="787835"/>
                    <a:pt x="0" y="655963"/>
                    <a:pt x="0" y="518460"/>
                  </a:cubicBezTo>
                  <a:lnTo>
                    <a:pt x="0" y="51845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23" tIns="178523" rIns="178523" bIns="178523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kern="1200" dirty="0" smtClean="0"/>
                <a:t>100%</a:t>
              </a:r>
              <a:endParaRPr lang="ru-RU" sz="2100" kern="1200" dirty="0"/>
            </a:p>
          </p:txBody>
        </p:sp>
        <p:sp>
          <p:nvSpPr>
            <p:cNvPr id="24" name="Shape 23"/>
            <p:cNvSpPr/>
            <p:nvPr/>
          </p:nvSpPr>
          <p:spPr>
            <a:xfrm>
              <a:off x="5014246" y="2560529"/>
              <a:ext cx="3225958" cy="2580766"/>
            </a:xfrm>
            <a:prstGeom prst="funnel">
              <a:avLst/>
            </a:prstGeom>
            <a:solidFill>
              <a:schemeClr val="bg1">
                <a:lumMod val="65000"/>
                <a:alpha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aphicFrame>
        <p:nvGraphicFramePr>
          <p:cNvPr id="5" name="Схема 4"/>
          <p:cNvGraphicFramePr/>
          <p:nvPr/>
        </p:nvGraphicFramePr>
        <p:xfrm>
          <a:off x="-180528" y="1928778"/>
          <a:ext cx="483395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8" y="980728"/>
            <a:ext cx="2055172" cy="7007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Налог на доходы физических лиц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980728"/>
            <a:ext cx="3096344" cy="7007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Налог на имущество физических лиц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980728"/>
            <a:ext cx="2055172" cy="7007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Земельный налог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59410" y="0"/>
            <a:ext cx="6591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Нормативы зачисления налогов на территории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городского округа город Воронеж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1772816"/>
            <a:ext cx="2520280" cy="70070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Государственная пошлина (по видам)</a:t>
            </a:r>
          </a:p>
        </p:txBody>
      </p:sp>
      <p:sp>
        <p:nvSpPr>
          <p:cNvPr id="11" name="Овал 10"/>
          <p:cNvSpPr/>
          <p:nvPr/>
        </p:nvSpPr>
        <p:spPr>
          <a:xfrm>
            <a:off x="6948264" y="2636912"/>
            <a:ext cx="1080120" cy="100811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100%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772816"/>
            <a:ext cx="2487220" cy="70070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Единый налог на вмененный доход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1772816"/>
            <a:ext cx="3096344" cy="7007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Единый сельскохозяйственный налог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220072" y="2564904"/>
            <a:ext cx="1080120" cy="100811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100%</a:t>
            </a:r>
            <a:endParaRPr lang="ru-RU" sz="2000" dirty="0"/>
          </a:p>
        </p:txBody>
      </p:sp>
      <p:sp>
        <p:nvSpPr>
          <p:cNvPr id="16" name="Овал 15"/>
          <p:cNvSpPr/>
          <p:nvPr/>
        </p:nvSpPr>
        <p:spPr>
          <a:xfrm>
            <a:off x="6084168" y="2708920"/>
            <a:ext cx="1080120" cy="100811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100%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31</a:t>
            </a:fld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55576" y="0"/>
            <a:ext cx="800501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СРАВНЕНИЕ ПРОГНОЗА ДОХОДОВ БЮДЖЕТА ГОРОДСКОГО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ОКРУГА НА 2018 ГОД С ОЦЕНКОЙ 2017 ГОДА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5720456"/>
              </p:ext>
            </p:extLst>
          </p:nvPr>
        </p:nvGraphicFramePr>
        <p:xfrm>
          <a:off x="418117" y="980728"/>
          <a:ext cx="8293044" cy="5702432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3217779">
                  <a:extLst>
                    <a:ext uri="{9D8B030D-6E8A-4147-A177-3AD203B41FA5}">
                      <a16:colId xmlns="" xmlns:a16="http://schemas.microsoft.com/office/drawing/2014/main" val="1830921630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3271877579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82785183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4102142700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1216344622"/>
                    </a:ext>
                  </a:extLst>
                </a:gridCol>
                <a:gridCol w="957856">
                  <a:extLst>
                    <a:ext uri="{9D8B030D-6E8A-4147-A177-3AD203B41FA5}">
                      <a16:colId xmlns="" xmlns:a16="http://schemas.microsoft.com/office/drawing/2014/main" val="3734304362"/>
                    </a:ext>
                  </a:extLst>
                </a:gridCol>
                <a:gridCol w="805041">
                  <a:extLst>
                    <a:ext uri="{9D8B030D-6E8A-4147-A177-3AD203B41FA5}">
                      <a16:colId xmlns="" xmlns:a16="http://schemas.microsoft.com/office/drawing/2014/main" val="2316929834"/>
                    </a:ext>
                  </a:extLst>
                </a:gridCol>
              </a:tblGrid>
              <a:tr h="459168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доходов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(оценка)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b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(прогноз)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2018 года от 2017 года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3548080"/>
                  </a:ext>
                </a:extLst>
              </a:tr>
              <a:tr h="459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доля,</a:t>
                      </a:r>
                      <a:b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доля,</a:t>
                      </a:r>
                      <a:b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3625739"/>
                  </a:ext>
                </a:extLst>
              </a:tr>
              <a:tr h="37780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8 365 567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8 528 276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204 709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8469978"/>
                  </a:ext>
                </a:extLst>
              </a:tr>
              <a:tr h="40013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6 714 007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80,3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6 932 406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310 399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19533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</a:t>
                      </a:r>
                      <a:r>
                        <a:rPr lang="ru-RU" sz="1400" b="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физических </a:t>
                      </a: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4 128 452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461 513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288 448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9022815"/>
                  </a:ext>
                </a:extLst>
              </a:tr>
              <a:tr h="6887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43 738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43 745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8565716"/>
                  </a:ext>
                </a:extLst>
              </a:tr>
              <a:tr h="35465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</a:t>
                      </a:r>
                      <a:r>
                        <a:rPr lang="ru-RU" sz="1400" b="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795 912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768 144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-28 450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96,4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04036569"/>
                  </a:ext>
                </a:extLst>
              </a:tr>
              <a:tr h="26570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1 600 437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513 566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19,3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50 424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9843981"/>
                  </a:ext>
                </a:extLst>
              </a:tr>
              <a:tr h="2767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145 308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145 348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5052360"/>
                  </a:ext>
                </a:extLst>
              </a:tr>
              <a:tr h="26570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налоговые доходы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6271153"/>
                  </a:ext>
                </a:extLst>
              </a:tr>
              <a:tr h="38064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1 651 560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4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 </a:t>
                      </a: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-105 690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124755"/>
                  </a:ext>
                </a:extLst>
              </a:tr>
              <a:tr h="6887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государственного и муниципального имущества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847 826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928 160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10,2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30 334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103,6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456184"/>
                  </a:ext>
                </a:extLst>
              </a:tr>
              <a:tr h="5314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400 154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288 939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-111 215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7783321"/>
                  </a:ext>
                </a:extLst>
              </a:tr>
              <a:tr h="26570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403 580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378 771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-24 809</a:t>
                      </a:r>
                      <a:endParaRPr lang="ru-RU" sz="1400" b="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0261" marR="4026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197150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611396"/>
            <a:ext cx="1259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тыс.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32</a:t>
            </a:fld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789" y="116632"/>
            <a:ext cx="8937062" cy="12772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9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1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СРАВНИТЕЛЬНЫЙ АНАЛИЗ ПОСТУПЛЕНИЯ НАЛОГОВЫХ И </a:t>
            </a:r>
            <a:r>
              <a:rPr lang="ru-RU" sz="19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НЕНАЛОГОВЫХ</a:t>
            </a:r>
          </a:p>
          <a:p>
            <a:pPr algn="ctr"/>
            <a:r>
              <a:rPr lang="ru-RU" sz="19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ДОХОДОВ В БЮДЖЕТ ГОРОДСКОГО ОКРУГА ГОРОД ВОРОНЕЖ ЗА 2017-2020 ГОДЫ</a:t>
            </a:r>
          </a:p>
          <a:p>
            <a:pPr algn="ctr"/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7" name="Chart 1"/>
          <p:cNvGraphicFramePr/>
          <p:nvPr/>
        </p:nvGraphicFramePr>
        <p:xfrm>
          <a:off x="1187624" y="1124744"/>
          <a:ext cx="740813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771801" y="1772816"/>
          <a:ext cx="5688631" cy="1335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3635896" y="2132856"/>
            <a:ext cx="647700" cy="257175"/>
            <a:chOff x="1866900" y="2447925"/>
            <a:chExt cx="647700" cy="257175"/>
          </a:xfrm>
        </p:grpSpPr>
        <p:sp>
          <p:nvSpPr>
            <p:cNvPr id="15" name="Скругленная прямоугольная выноска 14"/>
            <p:cNvSpPr/>
            <p:nvPr/>
          </p:nvSpPr>
          <p:spPr bwMode="auto">
            <a:xfrm>
              <a:off x="1866900" y="2447925"/>
              <a:ext cx="647700" cy="257175"/>
            </a:xfrm>
            <a:prstGeom prst="wedgeRoundRectCallou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18288" tIns="0" rIns="0" bIns="0" rtlCol="0" anchor="ctr" upright="1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900" b="1" dirty="0" smtClean="0"/>
                <a:t>+162 709</a:t>
              </a:r>
              <a:endParaRPr lang="ru-RU" sz="9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4008" y="1988840"/>
            <a:ext cx="647700" cy="257175"/>
            <a:chOff x="2962275" y="2400300"/>
            <a:chExt cx="647700" cy="257175"/>
          </a:xfrm>
        </p:grpSpPr>
        <p:sp>
          <p:nvSpPr>
            <p:cNvPr id="14" name="Скругленная прямоугольная выноска 13"/>
            <p:cNvSpPr/>
            <p:nvPr/>
          </p:nvSpPr>
          <p:spPr bwMode="auto">
            <a:xfrm>
              <a:off x="2962275" y="2400300"/>
              <a:ext cx="647700" cy="257175"/>
            </a:xfrm>
            <a:prstGeom prst="wedgeRoundRectCallou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18288" tIns="0" rIns="0" bIns="0" rtlCol="0" anchor="ctr" upright="1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900" b="1" dirty="0" smtClean="0"/>
                <a:t>+437 680</a:t>
              </a:r>
              <a:endParaRPr lang="ru-RU" sz="9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796136" y="1916832"/>
            <a:ext cx="647700" cy="257175"/>
            <a:chOff x="5291311" y="711920"/>
            <a:chExt cx="647700" cy="257175"/>
          </a:xfrm>
        </p:grpSpPr>
        <p:sp>
          <p:nvSpPr>
            <p:cNvPr id="13" name="Скругленная прямоугольная выноска 12"/>
            <p:cNvSpPr/>
            <p:nvPr/>
          </p:nvSpPr>
          <p:spPr bwMode="auto">
            <a:xfrm>
              <a:off x="5291311" y="711920"/>
              <a:ext cx="647700" cy="257175"/>
            </a:xfrm>
            <a:prstGeom prst="wedgeRoundRectCallou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18288" tIns="0" rIns="0" bIns="0" rtlCol="0" anchor="ctr" upright="1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900" b="1" dirty="0"/>
                <a:t>+479</a:t>
              </a:r>
              <a:r>
                <a:rPr lang="ru-RU" sz="900" b="1" baseline="0" dirty="0"/>
                <a:t> 239</a:t>
              </a:r>
              <a:endParaRPr lang="ru-RU" sz="9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 rot="513093">
            <a:off x="3434033" y="2554321"/>
            <a:ext cx="845131" cy="253664"/>
            <a:chOff x="1790700" y="2809875"/>
            <a:chExt cx="609600" cy="171450"/>
          </a:xfrm>
        </p:grpSpPr>
        <p:sp>
          <p:nvSpPr>
            <p:cNvPr id="21" name="Выгнутая вверх стрелка 20"/>
            <p:cNvSpPr>
              <a:spLocks noChangeArrowheads="1"/>
            </p:cNvSpPr>
            <p:nvPr/>
          </p:nvSpPr>
          <p:spPr bwMode="auto">
            <a:xfrm rot="-742845">
              <a:off x="1790700" y="2809875"/>
              <a:ext cx="609600" cy="171450"/>
            </a:xfrm>
            <a:prstGeom prst="curvedDownArrow">
              <a:avLst>
                <a:gd name="adj1" fmla="val 24988"/>
                <a:gd name="adj2" fmla="val 50008"/>
                <a:gd name="adj3" fmla="val 25000"/>
              </a:avLst>
            </a:prstGeom>
            <a:solidFill>
              <a:srgbClr val="C0504D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</p:sp>
      </p:grpSp>
      <p:grpSp>
        <p:nvGrpSpPr>
          <p:cNvPr id="22" name="Группа 21"/>
          <p:cNvGrpSpPr/>
          <p:nvPr/>
        </p:nvGrpSpPr>
        <p:grpSpPr>
          <a:xfrm rot="513093">
            <a:off x="4514153" y="2410305"/>
            <a:ext cx="845131" cy="253664"/>
            <a:chOff x="1790700" y="2809875"/>
            <a:chExt cx="609600" cy="171450"/>
          </a:xfrm>
        </p:grpSpPr>
        <p:sp>
          <p:nvSpPr>
            <p:cNvPr id="23" name="Выгнутая вверх стрелка 22"/>
            <p:cNvSpPr>
              <a:spLocks noChangeArrowheads="1"/>
            </p:cNvSpPr>
            <p:nvPr/>
          </p:nvSpPr>
          <p:spPr bwMode="auto">
            <a:xfrm rot="-742845">
              <a:off x="1790700" y="2809875"/>
              <a:ext cx="609600" cy="171450"/>
            </a:xfrm>
            <a:prstGeom prst="curvedDownArrow">
              <a:avLst>
                <a:gd name="adj1" fmla="val 24988"/>
                <a:gd name="adj2" fmla="val 50008"/>
                <a:gd name="adj3" fmla="val 25000"/>
              </a:avLst>
            </a:prstGeom>
            <a:solidFill>
              <a:srgbClr val="C0504D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</p:sp>
      </p:grpSp>
      <p:grpSp>
        <p:nvGrpSpPr>
          <p:cNvPr id="24" name="Группа 23"/>
          <p:cNvGrpSpPr/>
          <p:nvPr/>
        </p:nvGrpSpPr>
        <p:grpSpPr>
          <a:xfrm rot="513093">
            <a:off x="5594274" y="2266289"/>
            <a:ext cx="845131" cy="253664"/>
            <a:chOff x="1790700" y="2809875"/>
            <a:chExt cx="609600" cy="171450"/>
          </a:xfrm>
        </p:grpSpPr>
        <p:sp>
          <p:nvSpPr>
            <p:cNvPr id="25" name="Выгнутая вверх стрелка 24"/>
            <p:cNvSpPr>
              <a:spLocks noChangeArrowheads="1"/>
            </p:cNvSpPr>
            <p:nvPr/>
          </p:nvSpPr>
          <p:spPr bwMode="auto">
            <a:xfrm rot="-742845">
              <a:off x="1790700" y="2809875"/>
              <a:ext cx="609600" cy="171450"/>
            </a:xfrm>
            <a:prstGeom prst="curvedDownArrow">
              <a:avLst>
                <a:gd name="adj1" fmla="val 24988"/>
                <a:gd name="adj2" fmla="val 50008"/>
                <a:gd name="adj3" fmla="val 25000"/>
              </a:avLst>
            </a:prstGeom>
            <a:solidFill>
              <a:srgbClr val="C0504D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33</a:t>
            </a:fld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452320" y="69269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6632"/>
            <a:ext cx="798359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</a:t>
            </a:r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ПОСТУПЛЕНИЯ НАЛОГОВЫХ И НЕНАЛОГОВЫХ </a:t>
            </a:r>
            <a:r>
              <a:rPr lang="ru-RU" sz="2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ДОХОДОВ В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</a:t>
            </a:r>
            <a:r>
              <a:rPr lang="ru-RU" sz="2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ГОРОДСКОГО ОКРУГА ГОРОД ВОРОНЕЖ  В 2018  ГОДУ 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72240172"/>
              </p:ext>
            </p:extLst>
          </p:nvPr>
        </p:nvGraphicFramePr>
        <p:xfrm>
          <a:off x="323528" y="981710"/>
          <a:ext cx="8496944" cy="5543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34</a:t>
            </a:fld>
            <a:endParaRPr lang="ru-RU" b="1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525395896"/>
              </p:ext>
            </p:extLst>
          </p:nvPr>
        </p:nvGraphicFramePr>
        <p:xfrm>
          <a:off x="395536" y="908720"/>
          <a:ext cx="8532440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4162979881"/>
              </p:ext>
            </p:extLst>
          </p:nvPr>
        </p:nvGraphicFramePr>
        <p:xfrm>
          <a:off x="395536" y="3789040"/>
          <a:ext cx="842493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116632"/>
            <a:ext cx="835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Структура доходов бюджета городского округа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2017 – 2018 годах</a:t>
            </a:r>
          </a:p>
          <a:p>
            <a:r>
              <a:rPr lang="ru-RU" dirty="0" smtClean="0"/>
              <a:t>  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4122982204"/>
              </p:ext>
            </p:extLst>
          </p:nvPr>
        </p:nvGraphicFramePr>
        <p:xfrm>
          <a:off x="2447764" y="1368644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151559571"/>
              </p:ext>
            </p:extLst>
          </p:nvPr>
        </p:nvGraphicFramePr>
        <p:xfrm>
          <a:off x="2915816" y="1916832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867923543"/>
              </p:ext>
            </p:extLst>
          </p:nvPr>
        </p:nvGraphicFramePr>
        <p:xfrm>
          <a:off x="3275856" y="2204864"/>
          <a:ext cx="468052" cy="557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459375489"/>
              </p:ext>
            </p:extLst>
          </p:nvPr>
        </p:nvGraphicFramePr>
        <p:xfrm>
          <a:off x="2339752" y="4303792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2553929973"/>
              </p:ext>
            </p:extLst>
          </p:nvPr>
        </p:nvGraphicFramePr>
        <p:xfrm>
          <a:off x="2771800" y="4735840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2314971972"/>
              </p:ext>
            </p:extLst>
          </p:nvPr>
        </p:nvGraphicFramePr>
        <p:xfrm>
          <a:off x="3167844" y="5209240"/>
          <a:ext cx="576064" cy="49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единительная линия 33"/>
          <p:cNvCxnSpPr/>
          <p:nvPr/>
        </p:nvCxnSpPr>
        <p:spPr>
          <a:xfrm>
            <a:off x="5724128" y="2348880"/>
            <a:ext cx="0" cy="86409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99592" y="2420888"/>
            <a:ext cx="0" cy="37444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35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16632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Особенности расчетов поступлений платежей в бюджет городского округа город Воронеж по доходным источникам на 2018 год и на плановый период 2019 и 2020 годов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2749166440"/>
              </p:ext>
            </p:extLst>
          </p:nvPr>
        </p:nvGraphicFramePr>
        <p:xfrm>
          <a:off x="2447764" y="1368644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Прямоугольник с двумя вырезанными соседними углами 11"/>
          <p:cNvSpPr/>
          <p:nvPr/>
        </p:nvSpPr>
        <p:spPr>
          <a:xfrm>
            <a:off x="395536" y="1556792"/>
            <a:ext cx="3600400" cy="936104"/>
          </a:xfrm>
          <a:prstGeom prst="snip2Same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налоговых доходов производился с учетом: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соседними углами 31"/>
          <p:cNvSpPr/>
          <p:nvPr/>
        </p:nvSpPr>
        <p:spPr>
          <a:xfrm>
            <a:off x="1187624" y="2564904"/>
            <a:ext cx="3738929" cy="656654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алогооблагаемой базы;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с двумя вырезанными соседними углами 36"/>
          <p:cNvSpPr/>
          <p:nvPr/>
        </p:nvSpPr>
        <p:spPr>
          <a:xfrm>
            <a:off x="1187624" y="3356992"/>
            <a:ext cx="3738929" cy="1655638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ставок, установленных федеральным и областным законодательством и нормативными правовыми актами органов местного самоуправления городского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с двумя вырезанными соседними углами 37"/>
          <p:cNvSpPr/>
          <p:nvPr/>
        </p:nvSpPr>
        <p:spPr>
          <a:xfrm>
            <a:off x="1187624" y="5157192"/>
            <a:ext cx="3738929" cy="565492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 уплаты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налогов;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с двумя вырезанными соседними углами 40"/>
          <p:cNvSpPr/>
          <p:nvPr/>
        </p:nvSpPr>
        <p:spPr>
          <a:xfrm>
            <a:off x="1187624" y="5877272"/>
            <a:ext cx="3738929" cy="592777"/>
          </a:xfrm>
          <a:prstGeom prst="snip2Same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 переходящих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платежей.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899592" y="292494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99592" y="422108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99592" y="54452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99592" y="61653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с двумя вырезанными соседними углами 30"/>
          <p:cNvSpPr/>
          <p:nvPr/>
        </p:nvSpPr>
        <p:spPr>
          <a:xfrm>
            <a:off x="5220072" y="2780928"/>
            <a:ext cx="3738929" cy="2592288"/>
          </a:xfrm>
          <a:prstGeom prst="snip2Same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администраторами неналоговых доходов отдельно по каждому источнику, на основании действующего федерального и областного законодательства, а также нормативных правовых актов органов местного самоуправления городского округа город Воронеж.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с двумя вырезанными соседними углами 32"/>
          <p:cNvSpPr/>
          <p:nvPr/>
        </p:nvSpPr>
        <p:spPr>
          <a:xfrm>
            <a:off x="5220072" y="1556792"/>
            <a:ext cx="3528392" cy="936104"/>
          </a:xfrm>
          <a:prstGeom prst="snip2Same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неналоговых доходов осуществлялся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04693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36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9738" y="0"/>
            <a:ext cx="53648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НАЛОГ НА ДОХОДЫ ФИЗИЧЕСКИХ ЛИЦ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328113253"/>
              </p:ext>
            </p:extLst>
          </p:nvPr>
        </p:nvGraphicFramePr>
        <p:xfrm>
          <a:off x="0" y="4005064"/>
          <a:ext cx="4536504" cy="28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11560" y="3573016"/>
            <a:ext cx="357745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Динамика поступлений налога на доходы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физических лиц в 2018-2020годы</a:t>
            </a:r>
            <a:endParaRPr lang="ru-RU" sz="1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861048"/>
            <a:ext cx="7555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2154278066"/>
              </p:ext>
            </p:extLst>
          </p:nvPr>
        </p:nvGraphicFramePr>
        <p:xfrm>
          <a:off x="4355976" y="116632"/>
          <a:ext cx="4644008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="" xmlns:p14="http://schemas.microsoft.com/office/powerpoint/2010/main" val="2854198888"/>
              </p:ext>
            </p:extLst>
          </p:nvPr>
        </p:nvGraphicFramePr>
        <p:xfrm>
          <a:off x="2811085" y="4162684"/>
          <a:ext cx="792088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="" xmlns:p14="http://schemas.microsoft.com/office/powerpoint/2010/main" val="1703625736"/>
              </p:ext>
            </p:extLst>
          </p:nvPr>
        </p:nvGraphicFramePr>
        <p:xfrm>
          <a:off x="1406693" y="4437112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179512" y="1124744"/>
          <a:ext cx="4104456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8" name="Скругленный прямоугольник 4"/>
          <p:cNvSpPr/>
          <p:nvPr/>
        </p:nvSpPr>
        <p:spPr>
          <a:xfrm>
            <a:off x="179512" y="476672"/>
            <a:ext cx="4104456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Налог на доходы физических лиц уплачивается со следующих видов доходов:</a:t>
            </a:r>
            <a:endParaRPr lang="ru-RU" sz="1600" b="1" kern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37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88" y="188640"/>
            <a:ext cx="42053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АКЦИЗЫ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НЕФТЕПРОДУКТЫ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171068583"/>
              </p:ext>
            </p:extLst>
          </p:nvPr>
        </p:nvGraphicFramePr>
        <p:xfrm>
          <a:off x="216024" y="1268760"/>
          <a:ext cx="5364088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08112" y="764704"/>
            <a:ext cx="4009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Динамика планируемых поступлений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акцизов в 2018 -2020 годах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8" y="1412776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8584935"/>
              </p:ext>
            </p:extLst>
          </p:nvPr>
        </p:nvGraphicFramePr>
        <p:xfrm>
          <a:off x="1907704" y="1543581"/>
          <a:ext cx="756592" cy="832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2111668758"/>
              </p:ext>
            </p:extLst>
          </p:nvPr>
        </p:nvGraphicFramePr>
        <p:xfrm>
          <a:off x="3528392" y="1484784"/>
          <a:ext cx="648072" cy="5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17762" name="Picture 2" descr="http://www.atlant-pravo.ru/upload/medialibrary/31b/toplivo_akciz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52120" y="1412776"/>
            <a:ext cx="3296883" cy="302433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611560" y="4869160"/>
            <a:ext cx="8208912" cy="14401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на автомобильный и прямогонный бензин, дизельное топливо, моторные масла для дизельных и (или) карбюраторных (инжекторных) двигателей, производимых на территории Российской Федерации (далее акцизы на нефтепродукты) являются источником формирования дорожного фонда городского округа город Воронеж.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38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60648"/>
            <a:ext cx="591437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НАЛОГ НА ИМУЩЕСТВО ФИЗИЧЕСКИХ ЛИЦ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753595852"/>
              </p:ext>
            </p:extLst>
          </p:nvPr>
        </p:nvGraphicFramePr>
        <p:xfrm>
          <a:off x="0" y="1916832"/>
          <a:ext cx="5364088" cy="3816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11560" y="1196752"/>
            <a:ext cx="44765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Динамика планируемых поступлений налога 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имущество физических лиц 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2018 -2020 годы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1628800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54706139"/>
              </p:ext>
            </p:extLst>
          </p:nvPr>
        </p:nvGraphicFramePr>
        <p:xfrm>
          <a:off x="1691680" y="2348880"/>
          <a:ext cx="720080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3301835294"/>
              </p:ext>
            </p:extLst>
          </p:nvPr>
        </p:nvGraphicFramePr>
        <p:xfrm>
          <a:off x="3347864" y="2276872"/>
          <a:ext cx="648072" cy="5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5436096" y="908720"/>
            <a:ext cx="3456384" cy="374441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ЛЬГОТЫ: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Герои Советского Союза Герои и Российской Федерации, лица, награжденные орденом Славы трех степеней;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инвалиды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II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групп, инвалиды с детства;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ветераны гражданской, Великой Отечественной войны, ветераны боевых действий;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пенсионеры;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чернобыльцы;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другие , установленные федеральным законодательством и органами местного самоуправления.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4" name="Picture 2" descr="http://nemotor.ru/wp-content/uploads/2016/02/Inozemets-otrimav-spadshhinu-1024x694-e1455878177278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52120" y="4869160"/>
            <a:ext cx="3114314" cy="1779517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188640"/>
            <a:ext cx="297830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ЗЕМЕЛЬНЫЙ НАЛОГ</a:t>
            </a:r>
            <a:endParaRPr lang="ru-RU" sz="2400" b="1" dirty="0">
              <a:ln w="1905">
                <a:solidFill>
                  <a:schemeClr val="tx1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="" xmlns:p14="http://schemas.microsoft.com/office/powerpoint/2010/main" val="582319920"/>
              </p:ext>
            </p:extLst>
          </p:nvPr>
        </p:nvGraphicFramePr>
        <p:xfrm>
          <a:off x="971600" y="4149080"/>
          <a:ext cx="6552728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907704" y="3573016"/>
            <a:ext cx="51125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Динамика поступлений земельного налога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в 2018 -2020 годы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005064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3570097266"/>
              </p:ext>
            </p:extLst>
          </p:nvPr>
        </p:nvGraphicFramePr>
        <p:xfrm>
          <a:off x="3059832" y="4365104"/>
          <a:ext cx="792088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0" name="Схема 19"/>
          <p:cNvGraphicFramePr/>
          <p:nvPr/>
        </p:nvGraphicFramePr>
        <p:xfrm>
          <a:off x="251520" y="404664"/>
          <a:ext cx="4896544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971600" y="2537520"/>
            <a:ext cx="3960440" cy="792088"/>
            <a:chOff x="567668" y="709067"/>
            <a:chExt cx="3947997" cy="130715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Прямоугольник 26"/>
            <p:cNvSpPr/>
            <p:nvPr/>
          </p:nvSpPr>
          <p:spPr>
            <a:xfrm>
              <a:off x="567668" y="709067"/>
              <a:ext cx="3947997" cy="1307156"/>
            </a:xfrm>
            <a:prstGeom prst="rect">
              <a:avLst/>
            </a:prstGeom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1089102" y="709067"/>
              <a:ext cx="3352073" cy="1045725"/>
            </a:xfrm>
            <a:prstGeom prst="rect">
              <a:avLst/>
            </a:prstGeom>
            <a:sp3d z="-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9352" rIns="149352" bIns="149352" numCol="1" spcCol="1270" anchor="ctr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От кадастровой стоимости земель в отношении прочих земельных участков</a:t>
              </a:r>
            </a:p>
          </p:txBody>
        </p:sp>
      </p:grpSp>
      <p:pic>
        <p:nvPicPr>
          <p:cNvPr id="40964" name="Picture 4" descr="http://recepciya.ru/wp-content/uploads/cena_zemli_1-1024x81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20072" y="620688"/>
            <a:ext cx="3700347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4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23528" y="2033464"/>
            <a:ext cx="1147161" cy="1149729"/>
            <a:chOff x="119421" y="309462"/>
            <a:chExt cx="1147161" cy="1149729"/>
          </a:xfrm>
          <a:solidFill>
            <a:schemeClr val="bg1">
              <a:lumMod val="6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Овал 16"/>
            <p:cNvSpPr/>
            <p:nvPr/>
          </p:nvSpPr>
          <p:spPr>
            <a:xfrm>
              <a:off x="119421" y="309462"/>
              <a:ext cx="1147161" cy="1149729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287419" y="477836"/>
              <a:ext cx="811165" cy="81298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Ставка налога 0,1 - 1,5 %</a:t>
              </a:r>
              <a:endParaRPr lang="ru-RU" sz="1900" kern="1200" dirty="0"/>
            </a:p>
          </p:txBody>
        </p:sp>
      </p:grp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="" xmlns:p14="http://schemas.microsoft.com/office/powerpoint/2010/main" val="2223803742"/>
              </p:ext>
            </p:extLst>
          </p:nvPr>
        </p:nvGraphicFramePr>
        <p:xfrm>
          <a:off x="5076056" y="4293096"/>
          <a:ext cx="864096" cy="519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612576" y="214291"/>
            <a:ext cx="10297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ПРИНЦИП ПРОЗРАЧНОСТИ (ОТКРЫТОСТИ) БЮДЖЕТНОЙ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 СИСТЕМЫ РОССИЙСКОЙ ФЕДЕРАЦИИ ОЗНАЧАЕТ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1340768"/>
            <a:ext cx="84296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Бюджетный кодекс Российской Федерации, статья 36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467544" y="1196752"/>
          <a:ext cx="835292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103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>Государственная пошлина -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40</a:t>
            </a:fld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73952881"/>
              </p:ext>
            </p:extLst>
          </p:nvPr>
        </p:nvGraphicFramePr>
        <p:xfrm>
          <a:off x="-756592" y="1628800"/>
          <a:ext cx="6779096" cy="44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19672" y="2924944"/>
            <a:ext cx="3600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Прогноз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2018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11960" y="1196752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790637942"/>
              </p:ext>
            </p:extLst>
          </p:nvPr>
        </p:nvGraphicFramePr>
        <p:xfrm>
          <a:off x="4932040" y="2420888"/>
          <a:ext cx="3995936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620688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сбор, взимаемый с лиц при их обращении в государственные органы, органы местного самоуправления, иные органы и (или) к должностным лицам за совершение в отношении этих лиц юридически значимых действий.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="" xmlns:p14="http://schemas.microsoft.com/office/powerpoint/2010/main" val="2557632603"/>
              </p:ext>
            </p:extLst>
          </p:nvPr>
        </p:nvGraphicFramePr>
        <p:xfrm>
          <a:off x="6417095" y="3897052"/>
          <a:ext cx="585711" cy="612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="" xmlns:p14="http://schemas.microsoft.com/office/powerpoint/2010/main" val="3609268153"/>
              </p:ext>
            </p:extLst>
          </p:nvPr>
        </p:nvGraphicFramePr>
        <p:xfrm>
          <a:off x="7308304" y="3356992"/>
          <a:ext cx="72846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06090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  <a:latin typeface="+mn-lt"/>
                <a:ea typeface="+mn-ea"/>
                <a:cs typeface="+mn-cs"/>
              </a:rPr>
              <a:t>Неналоговые доходы –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  <a:t/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  <a:cs typeface="+mn-cs"/>
              </a:rPr>
            </a:br>
            <a:r>
              <a:rPr lang="ru-RU" sz="1800" dirty="0" smtClean="0"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собственные поступления в бюджет городского округа, не отнесенные Налоговым кодексом РФ к налогам. 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Наибольшую долю в структуре неналоговых доходов (</a:t>
            </a:r>
            <a:r>
              <a:rPr lang="ru-RU" sz="1800" b="1" dirty="0" smtClean="0">
                <a:effectLst/>
                <a:latin typeface="Times New Roman" pitchFamily="18" charset="0"/>
                <a:cs typeface="Times New Roman" pitchFamily="18" charset="0"/>
              </a:rPr>
              <a:t>58% в 2018 году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  <a:t>составляют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собственности.</a:t>
            </a:r>
            <a: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0352" y="1196752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11560" y="1484784"/>
          <a:ext cx="8352929" cy="4126704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{8A107856-5554-42FB-B03E-39F5DBC370BA}</a:tableStyleId>
              </a:tblPr>
              <a:tblGrid>
                <a:gridCol w="49685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9209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2819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5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b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года от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69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847,8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928,2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80,4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Проценты, полученные от предоставления бюджетных кредитов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58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земельные участки, государственная собственность на которые не разграничена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603,8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645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02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земельные участки, находящиеся в собственности городского округа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-3,5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имущества, находящегося в оперативном управлении муниципальных казенных учреждений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058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имущества, составляющего казну городского округа</a:t>
                      </a:r>
                      <a:endParaRPr lang="ru-RU" sz="12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02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от предоставления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на платной основе парковок (парковочных мест)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23,4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Доходы от перечисления части прибыли муниципальных унитарных предприятий 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Доходы от поступления платы за наем жилых помещений муниципального жилищного фонда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29,1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-5,9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754" marR="4275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1560" y="5661248"/>
            <a:ext cx="853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Доходы бюджета городского округа от использования имущества, находящегося  в государственной и муниципальной собственности на 2019 год – 859 млн. рублей</a:t>
            </a:r>
          </a:p>
          <a:p>
            <a:pPr algn="ctr"/>
            <a:r>
              <a:rPr lang="ru-RU" sz="1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на 2020 год – 863,6 млн. рублей.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42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8640"/>
            <a:ext cx="83529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ДОХОДЫ ОТ ОКАЗАНИЯ ПЛАТНЫХ УСЛУГ (РАБОТ) И КОМПЕНСАЦИИ ЗАТРАТ ГОСУДАРСТВА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51520" y="1052736"/>
            <a:ext cx="4176464" cy="122413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Расчет прогноза поступления доходов от оказания платных услуг производился в соответствии с данными, представленными главными администраторами доходов бюджета городского округа, а именно: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3573016"/>
            <a:ext cx="3888432" cy="144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оказания платных услуг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МКУ «Информационные технологии», МКУ «Автобаза администрации городского округа город Воронеж»,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МКУ «Управление служебных зданий» в 2018 году –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15,4 млн. рублей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1560" y="2420888"/>
            <a:ext cx="3888432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 оказания платных услуг МКУ «Городская аварийно-ремонтная служба», МКУ «Городская дирекция единого заказчика ЖКХ» в 2018 году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13,6 млн. рублей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560" y="5157192"/>
            <a:ext cx="3888432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оказания платных услуг МКУ «Дирекция единого заказчика капитального строительства» в 2018 году–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0,02 млн. рублей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="" xmlns:p14="http://schemas.microsoft.com/office/powerpoint/2010/main" val="2318721755"/>
              </p:ext>
            </p:extLst>
          </p:nvPr>
        </p:nvGraphicFramePr>
        <p:xfrm>
          <a:off x="4535488" y="3933056"/>
          <a:ext cx="4608512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788024" y="3356992"/>
            <a:ext cx="4009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Динамика планируемых поступлений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2018 -2020 годах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56376" y="3717032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Схема 2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7198319"/>
              </p:ext>
            </p:extLst>
          </p:nvPr>
        </p:nvGraphicFramePr>
        <p:xfrm>
          <a:off x="5868144" y="4149080"/>
          <a:ext cx="720080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2" name="Схема 21"/>
          <p:cNvGraphicFramePr/>
          <p:nvPr>
            <p:extLst>
              <p:ext uri="{D42A27DB-BD31-4B8C-83A1-F6EECF244321}">
                <p14:modId xmlns="" xmlns:p14="http://schemas.microsoft.com/office/powerpoint/2010/main" val="652141997"/>
              </p:ext>
            </p:extLst>
          </p:nvPr>
        </p:nvGraphicFramePr>
        <p:xfrm>
          <a:off x="7236296" y="4149080"/>
          <a:ext cx="648072" cy="66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5220072" y="1772816"/>
            <a:ext cx="3672408" cy="72008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Возмещение расходов, понесенных в связи с эксплуатацией имущества городских округов в 2018 году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3,5 млн. рублей.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95536" y="2276872"/>
            <a:ext cx="0" cy="331236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95536" y="2852936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95536" y="4293096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95536" y="558924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5220072" y="2636912"/>
            <a:ext cx="3672408" cy="6480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компенсации затрат бюджетов городских округов в 2018 году 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млн. рублей.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860032" y="1124744"/>
            <a:ext cx="4032448" cy="57606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Кроме того, прогнозируется поступление средств из следующих источников: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5004048" y="1700808"/>
            <a:ext cx="0" cy="136815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004048" y="227687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004048" y="306896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43</a:t>
            </a:fld>
            <a:endParaRPr lang="ru-RU" b="1"/>
          </a:p>
        </p:txBody>
      </p:sp>
      <p:sp>
        <p:nvSpPr>
          <p:cNvPr id="3" name="Прямоугольник 2"/>
          <p:cNvSpPr/>
          <p:nvPr/>
        </p:nvSpPr>
        <p:spPr>
          <a:xfrm>
            <a:off x="2020094" y="116632"/>
            <a:ext cx="5299143" cy="52322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МЕЖБЮДЖЕТНЫЕ ТРАНСФЕРТЫ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2068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830" marR="55240" algn="ctr">
              <a:lnSpc>
                <a:spcPct val="100041"/>
              </a:lnSpc>
            </a:pPr>
            <a:r>
              <a:rPr lang="ru-RU" sz="2000" b="1" i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Межбюджетные трансферты  –  денежные  средства,  перечисляемые  из  одного  бюджета бюджетной системы Российской Федерации другому</a:t>
            </a:r>
            <a:endParaRPr lang="ru-RU" sz="2000" b="1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7" y="1484785"/>
          <a:ext cx="8568954" cy="4905385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{35758FB7-9AC5-4552-8A53-C91805E547FA}</a:tableStyleId>
              </a:tblPr>
              <a:tblGrid>
                <a:gridCol w="28563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563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563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1100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МЕЖБЮДЖЕТНЫХ ТРАНСФЕРТОВ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АНАЛОГИЯ В СЕМЕЙНОМ БЮДЖЕТЕ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8636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ДОТАЦИИ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(от лат. «</a:t>
                      </a:r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Dotatio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» дар, пожертвование)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без определения  конкретной  цели их использования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 даёте своему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ребёнку «карманные» деньги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41585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СУБВЕНЦИИ 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(от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лат. «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Subvenire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» приходить на помощь)</a:t>
                      </a:r>
                      <a:endParaRPr lang="ru-RU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Предоставляются на финансирование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«переданных» другим публично-правовым образованиям полномочий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759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Вы «добавляете» денег для того, чтобы ваш ребенок купил себе новый телефон (а остальные он накопил сам)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12160" y="350100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Вы даёте своему ребенку  деньги  и посылаете его в магазин купить продукты (по списку)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013176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34"/>
            <a:r>
              <a:rPr lang="ru-RU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400" b="1" spc="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spc="147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34"/>
            <a:r>
              <a:rPr lang="ru-RU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от лат. «</a:t>
            </a:r>
            <a:r>
              <a:rPr lang="en-US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Subsidium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»  поддержка</a:t>
            </a:r>
            <a:r>
              <a:rPr lang="ru-RU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i="1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5013176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Предоставляются на условиях  долевого </a:t>
            </a:r>
            <a:r>
              <a:rPr lang="ru-RU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расходов других бюджетов</a:t>
            </a:r>
            <a:endParaRPr lang="ru-RU" dirty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0" y="188640"/>
          <a:ext cx="9036496" cy="828289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647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ОБЪЕМ ФИНАНСОВОЙ ПОМОЩИ БЮДЖЕТУ ГОРОДСКОГО ОКРУГА ГОРОД ВОРОНЕЖ ИЗ БЮДЖЕТОВ ВЫШЕСТОЯЩИХ УРОВНЕЙ </a:t>
                      </a:r>
                    </a:p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НА 2018 ГОД И НА ПЛАНОВЫЙ ПЕРИОД 2019 И 2020 ГОДОВ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 rot="5400000">
            <a:off x="8391472" y="689648"/>
            <a:ext cx="353943" cy="9361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1268760"/>
          <a:ext cx="8784976" cy="529450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120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91056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1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95000"/>
                        </a:lnSpc>
                      </a:pPr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1665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5000"/>
                        </a:lnSpc>
                      </a:pPr>
                      <a:r>
                        <a:rPr lang="ru-RU" sz="11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Дотация на выравнивание бюджетной обеспеченности поселений из областного фонда финансовой поддержки поселений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105 359,0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87 655,0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91 165,0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43968"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5000"/>
                        </a:lnSpc>
                      </a:pPr>
                      <a:r>
                        <a:rPr lang="ru-RU" sz="11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обеспечение государственных гарантий прав граждан на получение общедоступного и бесплатного  общего образования, а также дополнительного образования детей в общеобразовательных учреждениях</a:t>
                      </a:r>
                      <a:endParaRPr lang="ru-RU" sz="11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348 804,4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3 684 473,6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4 019 068,7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045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обеспечение государственных гарантий реализации прав на получение общедоступного дошкольного образования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2 007 </a:t>
                      </a: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714,5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2 088 089,3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2 171 639,7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045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выполнение переданных полномочий по организации и осуществлению деятельности по опеке и попечительству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19 134,0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19 840,0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20 580,0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694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создание и организацию деятельности комиссий по делам несовершеннолетних и защите их прав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4 325,0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4 470,0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4 619,0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694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создание и организацию деятельности административных  комиссий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2 281,0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2 372,0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2 467,0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84080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обеспечение выплат семьям опекунов на содержание подопечных детей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84 723,5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87 509,0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91 007,0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694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обеспечение выплаты вознаграждения, причитающегося приемному родителю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18 292,0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19 111,0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19 870,0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6949">
                <a:tc>
                  <a:txBody>
                    <a:bodyPr/>
                    <a:lstStyle/>
                    <a:p>
                      <a:pPr algn="l" fontAlgn="t">
                        <a:lnSpc>
                          <a:spcPct val="105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обеспечение выплат приемной семье на содержание подопечных детей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16 339,0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17 842,0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18 555,0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743968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компенсацию, выплачиваемую родителям (законным представителям) в целях материальной</a:t>
                      </a:r>
                      <a:r>
                        <a:rPr lang="ru-RU" sz="11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поддержки воспитания и обучения детей, посещающих образовательные организации, реализующие общеобразовательную программу дошкольного образования</a:t>
                      </a:r>
                      <a:endParaRPr lang="ru-RU" sz="11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6 370,0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7 115,0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7 115,0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 rot="5400000">
            <a:off x="8498977" y="185592"/>
            <a:ext cx="353943" cy="9361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0"/>
          <a:ext cx="9036496" cy="620688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206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latin typeface="Times New Roman"/>
                        </a:rPr>
                        <a:t>ОБЪЕМ ФИНАНСОВОЙ ПОМОЩИ БЮДЖЕТУ ГОРОДСКОГО ОКРУГА ГОРОД ВОРОНЕЖ ИЗ БЮДЖЕТОВ ВЫШЕСТОЯЩИХ УРОВНЕЙ НА 2018 ГОД И НА ПЛАНОВЫЙ ПЕРИОД 2019 И 2020 ГОДОВ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latin typeface="Times New Roman"/>
                      </a:endParaRPr>
                    </a:p>
                  </a:txBody>
                  <a:tcPr marL="5329" marR="5329" marT="532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5008" y="764704"/>
          <a:ext cx="8677472" cy="595447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61582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58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65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68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77017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5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  <a:endParaRPr lang="ru-RU" sz="10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1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5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5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95000"/>
                        </a:lnSpc>
                      </a:pPr>
                      <a:r>
                        <a:rPr lang="ru-RU" sz="1200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7517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выплату единовременного пособия при всех формах устройства детей, лишенных родительского попечения в семью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4 690,6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4 243,4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4 788,0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287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Субвенция бюджетам муниципальных районов (городских округов) Воронежской области на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осуществление отдельных государственных полномочий</a:t>
                      </a:r>
                      <a:r>
                        <a:rPr lang="ru-RU" sz="11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организации деятельности по отлову и содержанию безнадзорных животных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1 719,4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1 764,2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1 810,2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287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бюджетам муниципальных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районов (городских округов) Воронежской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области на осуществление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отдельных государственных полномочий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обеспечению жилыми помещениями отдельных категорий граждан</a:t>
                      </a:r>
                      <a:r>
                        <a:rPr lang="ru-RU" sz="11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счет средств федерального бюджета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4 045,241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287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муниципальных образований Воронежской области на осуществление полномочий по составлению списков кандидатов в присяжные заседатели федеральных судов общей юрисдикции в Российской Федерации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1 313,0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141,4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70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1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519 751,641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5 936 916,5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6 361 661,0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325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на развитие УДС административного центра Воронежской области городского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округа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1 025 511,6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1 442 275,3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1 442 275,3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287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Субсидии на реализацию программы комплексного развития транспортной инфраструктуры Воронежской городской агломерации в рамках приоритетного направления стратегического развития РФ "Безопасные и качественные дороги"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591 593,3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4611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 на</a:t>
                      </a:r>
                      <a:r>
                        <a:rPr lang="en-US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погашение</a:t>
                      </a:r>
                      <a:r>
                        <a:rPr lang="ru-RU" sz="11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задолженности по бюджетным кредитам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368 490,5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4494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бюджетам муниципальных районов (городских округов) Воронежской области для организации отдыха и оздоровления детей и молодежи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55 514,7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57 557,7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59 663,7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4494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Субсидии из областного бюджета бюджетам муниципальных образований Воронежской области на обеспечение учащихся общеобразовательных учреждений молочной продукцией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38 399,0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41 661,0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45 023,0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7017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 на устройство</a:t>
                      </a:r>
                      <a:r>
                        <a:rPr lang="ru-RU" sz="110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тротуаров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3 205,0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44947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ru-RU" sz="11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образований Воронежской области на поддержку отрасли культуры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541,48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460,37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460,37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51287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Субсидии бюджетам муниципальных образований Воронежской области на оснащение и приобретение специального оборудования для организации доступа инвалидов к произведениям культуры и искусства, библиотечным фондам и информации в доступных форматах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1 101,2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1 000</a:t>
                      </a:r>
                      <a:endParaRPr lang="ru-RU" sz="1050" b="1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44947">
                <a:tc>
                  <a:txBody>
                    <a:bodyPr/>
                    <a:lstStyle/>
                    <a:p>
                      <a:pPr algn="l" fontAlgn="t">
                        <a:lnSpc>
                          <a:spcPct val="100000"/>
                        </a:lnSpc>
                      </a:pP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Субсидии из областного бюджета бюджетам муниципальных образований Воронежской области на материально-техническое оснащение муниципальных общеобразовательных организаций 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5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5000"/>
                        </a:lnSpc>
                      </a:pPr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7977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10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  <a:endParaRPr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2 084 956,78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1 543 554,37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1 548 022,37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7977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100" b="1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БЕЗВОЗМЕЗДНЫХ</a:t>
                      </a:r>
                      <a:r>
                        <a:rPr lang="ru-RU" sz="1100" b="1" u="none" strike="noStrike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ПОСТУПЛЕНИЙ</a:t>
                      </a:r>
                      <a:endParaRPr lang="ru-RU" sz="110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7 710 067,421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7 568 125,87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5000"/>
                        </a:lnSpc>
                      </a:pPr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8 000 848,37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Овал 42"/>
          <p:cNvSpPr/>
          <p:nvPr/>
        </p:nvSpPr>
        <p:spPr>
          <a:xfrm>
            <a:off x="4644008" y="4581128"/>
            <a:ext cx="4392488" cy="1800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46</a:t>
            </a:fld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107504" y="2348880"/>
            <a:ext cx="5328592" cy="34563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1259632" y="2636912"/>
            <a:ext cx="4032448" cy="2880320"/>
          </a:xfrm>
          <a:custGeom>
            <a:avLst/>
            <a:gdLst>
              <a:gd name="connsiteX0" fmla="*/ 0 w 4104456"/>
              <a:gd name="connsiteY0" fmla="*/ 1440160 h 2880320"/>
              <a:gd name="connsiteX1" fmla="*/ 873378 w 4104456"/>
              <a:gd name="connsiteY1" fmla="*/ 261309 h 2880320"/>
              <a:gd name="connsiteX2" fmla="*/ 2052231 w 4104456"/>
              <a:gd name="connsiteY2" fmla="*/ 3 h 2880320"/>
              <a:gd name="connsiteX3" fmla="*/ 3231084 w 4104456"/>
              <a:gd name="connsiteY3" fmla="*/ 261312 h 2880320"/>
              <a:gd name="connsiteX4" fmla="*/ 4104457 w 4104456"/>
              <a:gd name="connsiteY4" fmla="*/ 1440167 h 2880320"/>
              <a:gd name="connsiteX5" fmla="*/ 3231081 w 4104456"/>
              <a:gd name="connsiteY5" fmla="*/ 2619020 h 2880320"/>
              <a:gd name="connsiteX6" fmla="*/ 2052228 w 4104456"/>
              <a:gd name="connsiteY6" fmla="*/ 2880327 h 2880320"/>
              <a:gd name="connsiteX7" fmla="*/ 873375 w 4104456"/>
              <a:gd name="connsiteY7" fmla="*/ 2619019 h 2880320"/>
              <a:gd name="connsiteX8" fmla="*/ 1 w 4104456"/>
              <a:gd name="connsiteY8" fmla="*/ 1440165 h 2880320"/>
              <a:gd name="connsiteX9" fmla="*/ 0 w 4104456"/>
              <a:gd name="connsiteY9" fmla="*/ 144016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56" h="2880320">
                <a:moveTo>
                  <a:pt x="0" y="1440160"/>
                </a:moveTo>
                <a:cubicBezTo>
                  <a:pt x="1" y="970815"/>
                  <a:pt x="325912" y="530912"/>
                  <a:pt x="873378" y="261309"/>
                </a:cubicBezTo>
                <a:cubicBezTo>
                  <a:pt x="1218714" y="91246"/>
                  <a:pt x="1630347" y="2"/>
                  <a:pt x="2052231" y="3"/>
                </a:cubicBezTo>
                <a:cubicBezTo>
                  <a:pt x="2474115" y="3"/>
                  <a:pt x="2885748" y="91247"/>
                  <a:pt x="3231084" y="261312"/>
                </a:cubicBezTo>
                <a:cubicBezTo>
                  <a:pt x="3778549" y="530917"/>
                  <a:pt x="4104459" y="970821"/>
                  <a:pt x="4104457" y="1440167"/>
                </a:cubicBezTo>
                <a:cubicBezTo>
                  <a:pt x="4104457" y="1909513"/>
                  <a:pt x="3778546" y="2349416"/>
                  <a:pt x="3231081" y="2619020"/>
                </a:cubicBezTo>
                <a:cubicBezTo>
                  <a:pt x="2885745" y="2789084"/>
                  <a:pt x="2474112" y="2880327"/>
                  <a:pt x="2052228" y="2880327"/>
                </a:cubicBezTo>
                <a:cubicBezTo>
                  <a:pt x="1630344" y="2880327"/>
                  <a:pt x="1218711" y="2789083"/>
                  <a:pt x="873375" y="2619019"/>
                </a:cubicBezTo>
                <a:cubicBezTo>
                  <a:pt x="325910" y="2349414"/>
                  <a:pt x="0" y="1909511"/>
                  <a:pt x="1" y="1440165"/>
                </a:cubicBezTo>
                <a:cubicBezTo>
                  <a:pt x="1" y="1440163"/>
                  <a:pt x="0" y="1440162"/>
                  <a:pt x="0" y="144016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2339752" y="2924944"/>
            <a:ext cx="2808312" cy="23042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91880" y="3429000"/>
            <a:ext cx="1440160" cy="108012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93305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16 238,4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100%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1412776"/>
            <a:ext cx="1656184" cy="72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ВСЕГО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899592" y="2132856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843808" y="1124744"/>
            <a:ext cx="1944216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НАЛОГОВЫЕ ДОХОДЫ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1988840"/>
            <a:ext cx="2304256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БЕЗВОЗМЕЗДНЫЕ ПОСТУПЛЕНИЯ –  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7 710,1</a:t>
            </a:r>
          </a:p>
        </p:txBody>
      </p:sp>
      <p:cxnSp>
        <p:nvCxnSpPr>
          <p:cNvPr id="18" name="Прямая со стрелкой 17"/>
          <p:cNvCxnSpPr>
            <a:stCxn id="15" idx="2"/>
            <a:endCxn id="9" idx="0"/>
          </p:cNvCxnSpPr>
          <p:nvPr/>
        </p:nvCxnSpPr>
        <p:spPr>
          <a:xfrm flipH="1">
            <a:off x="3743908" y="2060848"/>
            <a:ext cx="72008" cy="864096"/>
          </a:xfrm>
          <a:prstGeom prst="straightConnector1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771800" y="5877272"/>
            <a:ext cx="1872208" cy="7200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EDA67B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НЕНАЛОГОВЫЕ ДОХОДЫ </a:t>
            </a:r>
          </a:p>
        </p:txBody>
      </p:sp>
      <p:cxnSp>
        <p:nvCxnSpPr>
          <p:cNvPr id="23" name="Прямая со стрелкой 22"/>
          <p:cNvCxnSpPr>
            <a:stCxn id="21" idx="0"/>
            <a:endCxn id="10" idx="4"/>
          </p:cNvCxnSpPr>
          <p:nvPr/>
        </p:nvCxnSpPr>
        <p:spPr>
          <a:xfrm flipV="1">
            <a:off x="3707904" y="4509120"/>
            <a:ext cx="504056" cy="1368152"/>
          </a:xfrm>
          <a:prstGeom prst="straightConnector1">
            <a:avLst/>
          </a:prstGeom>
          <a:ln>
            <a:solidFill>
              <a:srgbClr val="EDA67B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228184" y="2924944"/>
            <a:ext cx="2304256" cy="43204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ДОТАЦИИ – 105,4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228184" y="3356992"/>
            <a:ext cx="2304256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СУБВЕНЦИИ – 5 519,8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228184" y="3861048"/>
            <a:ext cx="2304256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СУБСИДИИ – 2 084,9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5185" y="0"/>
            <a:ext cx="74440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СТРУКТУРА ДОХОДНОЙ ЧАСТИ БЮДЖЕТА В 2018 ГОДУ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И ПЛАНОВОМ ПЕРИОДЕ 2019 И 2020 ГОДОВ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36296" y="908720"/>
            <a:ext cx="154933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(МЛН. РУБЛЕЙ)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75656" y="386104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7 710,1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47,5%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55776" y="3861048"/>
            <a:ext cx="11521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6 932,4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42,7%</a:t>
            </a:r>
          </a:p>
          <a:p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3563888" y="3645024"/>
            <a:ext cx="11521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1 595,9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9,8%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4860032" y="4797152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2019 году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общий объем </a:t>
            </a: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безвозмездных поступлений из бюджетов вышестоящих уровней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7 568,1 млн. рублей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2020 году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8 000,8 млн. рублей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3923928" y="2204864"/>
            <a:ext cx="2304256" cy="612068"/>
          </a:xfrm>
          <a:prstGeom prst="straightConnector1">
            <a:avLst/>
          </a:prstGeom>
          <a:ln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20744" y="0"/>
            <a:ext cx="2123256" cy="340147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47</a:t>
            </a:fld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6632"/>
            <a:ext cx="84969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ДОРОЖНЫЙ ФОНД </a:t>
            </a:r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ГОРОДСКОГО ОКРУГА  ГОРОД ВОРОНЕЖ –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7667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 средств бюджета городского округа город Воронеж, подлежащая использованию в целях финансового обеспечения дорожной деятельности.  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2018 году объем средств дорожного фонда – 2 030,1 млн. рублей;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2019 году – 1 490,6 млн. рублей, в 2020 году – 1 494,5 млн. рублей.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95536" y="2060848"/>
          <a:ext cx="842493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1520" y="1628800"/>
            <a:ext cx="8712968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Источники формирования дорожного фонда городского округа:</a:t>
            </a:r>
            <a:endParaRPr lang="ru-RU" sz="2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5" name="object 28"/>
          <p:cNvSpPr/>
          <p:nvPr/>
        </p:nvSpPr>
        <p:spPr>
          <a:xfrm>
            <a:off x="755576" y="188640"/>
            <a:ext cx="7920880" cy="1080120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rgbClr val="FF7C8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РАСХОДЫ БЮДЖЕТА -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денежные средства, направляемые на финансовое обеспечение полномочий органов местного самоуправления.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28"/>
          <p:cNvSpPr/>
          <p:nvPr/>
        </p:nvSpPr>
        <p:spPr>
          <a:xfrm>
            <a:off x="755576" y="1340768"/>
            <a:ext cx="7920880" cy="720080"/>
          </a:xfrm>
          <a:custGeom>
            <a:avLst/>
            <a:gdLst/>
            <a:ahLst/>
            <a:cxnLst/>
            <a:rect l="l" t="t" r="r" b="b"/>
            <a:pathLst>
              <a:path w="6126480" h="848868">
                <a:moveTo>
                  <a:pt x="0" y="848868"/>
                </a:moveTo>
                <a:lnTo>
                  <a:pt x="6126480" y="848868"/>
                </a:lnTo>
                <a:lnTo>
                  <a:pt x="6126480" y="0"/>
                </a:lnTo>
                <a:lnTo>
                  <a:pt x="0" y="0"/>
                </a:lnTo>
                <a:lnTo>
                  <a:pt x="0" y="848868"/>
                </a:lnTo>
                <a:close/>
              </a:path>
            </a:pathLst>
          </a:cu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Защищенные статьи расходов бюджета: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6" name="Picture 2" descr="http://www.publicceo.com/wp-content/uploads/2013/09/shutterstock_691916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348880"/>
            <a:ext cx="3772874" cy="252028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11560" y="2348880"/>
            <a:ext cx="2016224" cy="11521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труда с начислениями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3861048"/>
            <a:ext cx="2016224" cy="1080120"/>
          </a:xfrm>
          <a:prstGeom prst="rect">
            <a:avLst/>
          </a:prstGeom>
          <a:solidFill>
            <a:srgbClr val="E1A44B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19672" y="5085184"/>
            <a:ext cx="3024336" cy="1368152"/>
          </a:xfrm>
          <a:prstGeom prst="rect">
            <a:avLst/>
          </a:prstGeom>
          <a:solidFill>
            <a:srgbClr val="DAD63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Погашение заимствований и обслуживание муниципального долга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4248" y="3789040"/>
            <a:ext cx="2016224" cy="1152128"/>
          </a:xfrm>
          <a:prstGeom prst="rect">
            <a:avLst/>
          </a:prstGeom>
          <a:solidFill>
            <a:srgbClr val="E1A44B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коммунальных услуг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04248" y="2348880"/>
            <a:ext cx="2016224" cy="11521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Налоги, арендные платежи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5085184"/>
            <a:ext cx="2808312" cy="1368152"/>
          </a:xfrm>
          <a:prstGeom prst="rect">
            <a:avLst/>
          </a:prstGeom>
          <a:solidFill>
            <a:srgbClr val="DAD63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Приобретение продуктов питания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РАСХОДЫ БЮДЖЕТА ГОРОДСКОГО ОКРУГА  </a:t>
            </a:r>
            <a:b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</a:br>
            <a: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  <a:t>НА  2018 ГОД  И НА ПЛАНОВЫЙ ПЕРИОД 2019 И 2020 ГОДОВ</a:t>
            </a:r>
            <a:br>
              <a:rPr lang="ru-RU" sz="2700" b="1" dirty="0" smtClean="0">
                <a:solidFill>
                  <a:srgbClr val="FF7C80"/>
                </a:solidFill>
                <a:latin typeface="+mn-lt"/>
                <a:ea typeface="+mn-ea"/>
                <a:cs typeface="+mn-cs"/>
              </a:rPr>
            </a:b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                                              </a:t>
            </a:r>
            <a:r>
              <a:rPr lang="en-US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1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                                                          </a:t>
            </a:r>
            <a:endParaRPr lang="ru-RU" sz="2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268760"/>
          <a:ext cx="8568952" cy="4907280"/>
        </p:xfrm>
        <a:graphic>
          <a:graphicData uri="http://schemas.openxmlformats.org/drawingml/2006/table">
            <a:tbl>
              <a:tblPr firstRow="1" bandCol="1">
                <a:tableStyleId>{10A1B5D5-9B99-4C35-A422-299274C87663}</a:tableStyleId>
              </a:tblPr>
              <a:tblGrid>
                <a:gridCol w="48792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8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26776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БЮДЖЕТА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482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80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48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16 272,7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16 526,3*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lang="ru-RU" sz="16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181,5*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2 757,2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2 778,3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2 863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443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132,1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133,4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138,1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1 795,9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1 623,3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1 624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ХОЗЯЙСТВО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412,4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346,2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345,6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9 867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10 374,1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10 958,2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320,7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323,9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344,4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ПОЛИТИКА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453,8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458,6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464,3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267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51,3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52,2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6443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МУНИЦИПАЛЬНОГО ДОЛГА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419,5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49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52320" y="908720"/>
            <a:ext cx="1431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309320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 учета условно утвержденных расходов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580112" y="1412775"/>
            <a:ext cx="2736304" cy="173269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о муниципальных учреждениях городского округа город Воронеж на Официальном сайте в сети Интернет (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www.bus.gov.ru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612576" y="214291"/>
            <a:ext cx="10297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РЕАЛИЗАЦИЯ ПРИНЦИПА ПРОЗРАЧНОСТИ (ОТКРЫТОСТИ)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БЮДЖЕТНОЙ СИСТЕМЫ РОССИЙСКОЙ ФЕДЕРАЦИИ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3892700">
            <a:off x="3668309" y="1626433"/>
            <a:ext cx="504056" cy="55102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711437">
            <a:off x="3617522" y="2414461"/>
            <a:ext cx="504056" cy="766957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1412775"/>
            <a:ext cx="2592288" cy="17326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проведения процедуры публичных слушаний по проекту бюджета на очередной финансовый год и плановый период и проекту годового отчета об исполнении бюджета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 rot="19385927">
            <a:off x="4794739" y="2649097"/>
            <a:ext cx="504056" cy="67023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445541">
            <a:off x="4754975" y="1653291"/>
            <a:ext cx="504056" cy="528441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7624" y="3284983"/>
            <a:ext cx="2592288" cy="173269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доступное информирование граждан о бюджете городского округа путем размещения в сети Интернет  брошюры «Бюджет для граждан»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95936" y="3573016"/>
            <a:ext cx="4608512" cy="25202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управления финансово-бюджетной политики и главных распорядители бюджетных средств городского округа в государственной  интегрированной информационной системе управления общественными финансами «Электронный бюджет», обеспечивающей открытость и подотчетность деятельности органов местного самоуправления, муниципальных учреждений за счет формирования единого информационного пространства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40600"/>
          </a:xfr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бюджета городского округа город Воронеж</a:t>
            </a:r>
            <a:b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400" b="1" dirty="0" smtClean="0">
                <a:ln w="1905"/>
                <a:solidFill>
                  <a:srgbClr val="FF7C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душу населения в 2018-2020 годах</a:t>
            </a:r>
            <a:endParaRPr lang="ru-RU" sz="2400" b="1" dirty="0">
              <a:ln w="1905"/>
              <a:solidFill>
                <a:srgbClr val="FF7C8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052737"/>
          <a:ext cx="8496943" cy="523121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332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12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30485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БЮДЖЕТА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0485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6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15 407,4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15 641*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16 161,6*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2 494,5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2 629,5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2 693,1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83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125,8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126,2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1 710,4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536,3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1 527,6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292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ХОЗЯЙСТВО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392,8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327,6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325,1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733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9 438,2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9 818,5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10 307,8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305,4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306,5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323,9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304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ПОЛИТИКА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432,2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436,7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4191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48,6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69767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МУНИЦИПАЛЬНОГО ДОЛГА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351,8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50</a:t>
            </a:fld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063880" y="764704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РУБЛЕЙ</a:t>
            </a:r>
            <a:endParaRPr lang="ru-RU" sz="1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309320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 учета условно утвержденных расходов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0609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Что такое муниципальные программы?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121444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программа-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система мероприятий,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взаимо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вязанных по задачам, срокам осуществления и ресурсам, направленных на достижение конкретных целей  муниципальной политики в определенной сфере  социально – экономического развития города.</a:t>
            </a:r>
          </a:p>
        </p:txBody>
      </p:sp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51</a:t>
            </a:fld>
            <a:endParaRPr lang="ru-RU" b="1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251520" y="2204864"/>
            <a:ext cx="8568952" cy="2016224"/>
            <a:chOff x="251520" y="3510128"/>
            <a:chExt cx="8568952" cy="164364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907704" y="3510128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1</a:t>
              </a:r>
              <a:endParaRPr lang="ru-RU" b="1" dirty="0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1907704" y="4653136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3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907704" y="4081632"/>
              <a:ext cx="1643074" cy="50006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ЗАДАЧА 2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923928" y="358213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  <a:endParaRPr lang="ru-RU" b="1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3923928" y="415364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</a:t>
              </a:r>
            </a:p>
          </p:txBody>
        </p:sp>
        <p:sp>
          <p:nvSpPr>
            <p:cNvPr id="20" name="Овал 19"/>
            <p:cNvSpPr/>
            <p:nvPr/>
          </p:nvSpPr>
          <p:spPr>
            <a:xfrm>
              <a:off x="4716016" y="414452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508104" y="4144520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</a:p>
          </p:txBody>
        </p:sp>
        <p:sp>
          <p:nvSpPr>
            <p:cNvPr id="22" name="Овал 21"/>
            <p:cNvSpPr/>
            <p:nvPr/>
          </p:nvSpPr>
          <p:spPr>
            <a:xfrm>
              <a:off x="3923928" y="472514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</a:p>
          </p:txBody>
        </p:sp>
        <p:sp>
          <p:nvSpPr>
            <p:cNvPr id="23" name="Овал 22"/>
            <p:cNvSpPr/>
            <p:nvPr/>
          </p:nvSpPr>
          <p:spPr>
            <a:xfrm>
              <a:off x="4716016" y="471602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</a:p>
          </p:txBody>
        </p:sp>
        <p:sp>
          <p:nvSpPr>
            <p:cNvPr id="24" name="Овал 23"/>
            <p:cNvSpPr/>
            <p:nvPr/>
          </p:nvSpPr>
          <p:spPr>
            <a:xfrm>
              <a:off x="5508104" y="4716024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</a:p>
          </p:txBody>
        </p:sp>
        <p:sp>
          <p:nvSpPr>
            <p:cNvPr id="25" name="Овал 24"/>
            <p:cNvSpPr/>
            <p:nvPr/>
          </p:nvSpPr>
          <p:spPr>
            <a:xfrm>
              <a:off x="4716016" y="357301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2</a:t>
              </a:r>
            </a:p>
          </p:txBody>
        </p:sp>
        <p:sp>
          <p:nvSpPr>
            <p:cNvPr id="26" name="Овал 25"/>
            <p:cNvSpPr/>
            <p:nvPr/>
          </p:nvSpPr>
          <p:spPr>
            <a:xfrm>
              <a:off x="5508104" y="3573016"/>
              <a:ext cx="428628" cy="428628"/>
            </a:xfrm>
            <a:prstGeom prst="ellipse">
              <a:avLst/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3</a:t>
              </a:r>
            </a:p>
          </p:txBody>
        </p:sp>
        <p:cxnSp>
          <p:nvCxnSpPr>
            <p:cNvPr id="28" name="Прямая со стрелкой 27"/>
            <p:cNvCxnSpPr>
              <a:stCxn id="18" idx="6"/>
              <a:endCxn id="25" idx="2"/>
            </p:cNvCxnSpPr>
            <p:nvPr/>
          </p:nvCxnSpPr>
          <p:spPr>
            <a:xfrm flipV="1">
              <a:off x="4352556" y="3787330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 стрелкой 29"/>
            <p:cNvCxnSpPr/>
            <p:nvPr/>
          </p:nvCxnSpPr>
          <p:spPr>
            <a:xfrm>
              <a:off x="5148064" y="3789040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>
              <a:stCxn id="19" idx="6"/>
              <a:endCxn id="20" idx="2"/>
            </p:cNvCxnSpPr>
            <p:nvPr/>
          </p:nvCxnSpPr>
          <p:spPr>
            <a:xfrm flipV="1">
              <a:off x="4352556" y="4358834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>
              <a:off x="5148064" y="4360544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22" idx="6"/>
              <a:endCxn id="23" idx="2"/>
            </p:cNvCxnSpPr>
            <p:nvPr/>
          </p:nvCxnSpPr>
          <p:spPr>
            <a:xfrm flipV="1">
              <a:off x="4352556" y="4930338"/>
              <a:ext cx="363460" cy="912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>
              <a:off x="5148064" y="4932048"/>
              <a:ext cx="436038" cy="1140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Соединительная линия уступом 39"/>
            <p:cNvCxnSpPr/>
            <p:nvPr/>
          </p:nvCxnSpPr>
          <p:spPr>
            <a:xfrm>
              <a:off x="5940152" y="3789040"/>
              <a:ext cx="785818" cy="5715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Соединительная линия уступом 47"/>
            <p:cNvCxnSpPr/>
            <p:nvPr/>
          </p:nvCxnSpPr>
          <p:spPr>
            <a:xfrm flipV="1">
              <a:off x="5940152" y="4365104"/>
              <a:ext cx="785818" cy="5715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Скругленный прямоугольник 49"/>
            <p:cNvSpPr/>
            <p:nvPr/>
          </p:nvSpPr>
          <p:spPr>
            <a:xfrm>
              <a:off x="6715140" y="4071942"/>
              <a:ext cx="2105332" cy="571504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ПОКАЗАТЕЛИ ЭФФЕКТИВНОСТИ</a:t>
              </a:r>
              <a:endParaRPr lang="ru-RU" b="1" dirty="0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251520" y="3717032"/>
              <a:ext cx="1368152" cy="1143008"/>
            </a:xfrm>
            <a:prstGeom prst="ellipse">
              <a:avLst/>
            </a:prstGeom>
            <a:solidFill>
              <a:srgbClr val="FFFF99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5" name="Прямая со стрелкой 54"/>
            <p:cNvCxnSpPr>
              <a:stCxn id="51" idx="6"/>
            </p:cNvCxnSpPr>
            <p:nvPr/>
          </p:nvCxnSpPr>
          <p:spPr>
            <a:xfrm>
              <a:off x="1619672" y="4288536"/>
              <a:ext cx="606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Соединительная линия уступом 59"/>
            <p:cNvCxnSpPr>
              <a:stCxn id="51" idx="6"/>
              <a:endCxn id="15" idx="1"/>
            </p:cNvCxnSpPr>
            <p:nvPr/>
          </p:nvCxnSpPr>
          <p:spPr>
            <a:xfrm flipV="1">
              <a:off x="1619672" y="3760162"/>
              <a:ext cx="288032" cy="52837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Соединительная линия уступом 61"/>
            <p:cNvCxnSpPr>
              <a:stCxn id="51" idx="6"/>
              <a:endCxn id="16" idx="1"/>
            </p:cNvCxnSpPr>
            <p:nvPr/>
          </p:nvCxnSpPr>
          <p:spPr>
            <a:xfrm>
              <a:off x="1619672" y="4288536"/>
              <a:ext cx="288032" cy="61463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 стрелкой 77"/>
            <p:cNvCxnSpPr>
              <a:stCxn id="51" idx="6"/>
              <a:endCxn id="17" idx="1"/>
            </p:cNvCxnSpPr>
            <p:nvPr/>
          </p:nvCxnSpPr>
          <p:spPr>
            <a:xfrm>
              <a:off x="1619672" y="4288536"/>
              <a:ext cx="288032" cy="4312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stCxn id="15" idx="3"/>
              <a:endCxn id="18" idx="2"/>
            </p:cNvCxnSpPr>
            <p:nvPr/>
          </p:nvCxnSpPr>
          <p:spPr>
            <a:xfrm>
              <a:off x="3550778" y="3760161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stCxn id="17" idx="3"/>
              <a:endCxn id="19" idx="2"/>
            </p:cNvCxnSpPr>
            <p:nvPr/>
          </p:nvCxnSpPr>
          <p:spPr>
            <a:xfrm>
              <a:off x="3550778" y="4331665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 стрелкой 41"/>
            <p:cNvCxnSpPr>
              <a:stCxn id="16" idx="3"/>
              <a:endCxn id="22" idx="2"/>
            </p:cNvCxnSpPr>
            <p:nvPr/>
          </p:nvCxnSpPr>
          <p:spPr>
            <a:xfrm>
              <a:off x="3550778" y="4903169"/>
              <a:ext cx="373150" cy="36289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arrow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Скругленный прямоугольник 42"/>
          <p:cNvSpPr/>
          <p:nvPr/>
        </p:nvSpPr>
        <p:spPr>
          <a:xfrm>
            <a:off x="0" y="4581128"/>
            <a:ext cx="9144000" cy="17144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имеет цель , задачи и показатели эффективности , которые отражают степень их достижения (решения), то есть действия и бюджетные средства, направленные на достижение заданного результата.  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 решений. 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Доля расходов, включенных в муниципальные программы</a:t>
            </a:r>
          </a:p>
        </p:txBody>
      </p:sp>
      <p:sp>
        <p:nvSpPr>
          <p:cNvPr id="37" name="Номер слайда 36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52</a:t>
            </a:fld>
            <a:endParaRPr lang="ru-RU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79512" y="2132856"/>
            <a:ext cx="8568952" cy="8640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очередном финансовом году и плановом периоде планируется финансовое обеспечение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муниципальных программ городского округа.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43608" y="1124744"/>
            <a:ext cx="7128792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расходов бюджета городского округа город Воронеж на 2018-2020  годы осуществлялось на основе реестра расходных обязательств по программно-целевому принципу. </a:t>
            </a:r>
          </a:p>
        </p:txBody>
      </p:sp>
      <p:cxnSp>
        <p:nvCxnSpPr>
          <p:cNvPr id="47" name="Прямая со стрелкой 46"/>
          <p:cNvCxnSpPr>
            <a:stCxn id="43" idx="2"/>
            <a:endCxn id="64" idx="0"/>
          </p:cNvCxnSpPr>
          <p:nvPr/>
        </p:nvCxnSpPr>
        <p:spPr>
          <a:xfrm>
            <a:off x="4463988" y="299695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>
            <a:off x="1403648" y="3284984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3851920" y="3356992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6228184" y="3284984"/>
            <a:ext cx="1224136" cy="7920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899592" y="4221088"/>
            <a:ext cx="2160240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–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16 045,5 млн. рублей (98,6%)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899592" y="5229200"/>
            <a:ext cx="2160240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227,2 млн. рублей (1,4%)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491880" y="4293096"/>
            <a:ext cx="2168549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–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16 297,3 млн. рублей (97,2%)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491880" y="5301208"/>
            <a:ext cx="2168549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229 млн.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(1,4%)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228184" y="4221088"/>
            <a:ext cx="2304256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Программная часть 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16 895,7 млн.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(95,6%)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228184" y="5229200"/>
            <a:ext cx="2304256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Непрограммная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285,8 млн. рублей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(1,7%)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 стрелкой 44"/>
          <p:cNvCxnSpPr>
            <a:stCxn id="43" idx="2"/>
            <a:endCxn id="63" idx="0"/>
          </p:cNvCxnSpPr>
          <p:nvPr/>
        </p:nvCxnSpPr>
        <p:spPr>
          <a:xfrm flipH="1">
            <a:off x="2015716" y="2996952"/>
            <a:ext cx="24482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43" idx="2"/>
            <a:endCxn id="65" idx="0"/>
          </p:cNvCxnSpPr>
          <p:nvPr/>
        </p:nvCxnSpPr>
        <p:spPr>
          <a:xfrm>
            <a:off x="4463988" y="2996952"/>
            <a:ext cx="237626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6" y="6309320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*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Без учета условно утвержденных расходов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47" y="0"/>
            <a:ext cx="912615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«Программная» структура расходов бюджета на 2018 год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плановый период 2019 и 2020 годов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47856" y="548680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836712"/>
          <a:ext cx="8496942" cy="5882478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{69C7853C-536D-4A76-A0AE-DD22124D55A5}</a:tableStyleId>
              </a:tblPr>
              <a:tblGrid>
                <a:gridCol w="38036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83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74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074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17132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Проект бюджета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9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1518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на реализацию муниципальных программ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045,5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16 297,3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16 895,7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2515">
                <a:tc>
                  <a:txBody>
                    <a:bodyPr/>
                    <a:lstStyle/>
                    <a:p>
                      <a:pPr marL="0" lvl="1" indent="85725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«Развитие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образования»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8 986,7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9 444,7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9 969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1395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6385" algn="l"/>
                        </a:tabLst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«Обеспечение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доступным и комфортным жильем населения городского округа город Воронеж»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120,3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86,3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26778"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«Обеспечение коммунальными услугами населения городского округа город Воронеж»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198,1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159,7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160,8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9576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5875" algn="l"/>
                          <a:tab pos="286385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4. «Обеспечение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общественного порядка»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18,5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1873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6385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5. «Защита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от чрезвычайных ситуаций»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114,9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116,1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120,2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8648">
                <a:tc>
                  <a:txBody>
                    <a:bodyPr/>
                    <a:lstStyle/>
                    <a:p>
                      <a:pPr marL="0" lvl="1" indent="0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6. «Развитие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культуры»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852,6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890,7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949,8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69379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7. «Охрана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 окружающей среды»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115,3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115,4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74212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5750" algn="l"/>
                          <a:tab pos="36195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8. «Развитие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физической культуры и спорта»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548,2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568,2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594,9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1873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6385" algn="l"/>
                          <a:tab pos="37592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транспортной системы»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1 722,7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1 551,8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1 552,5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68773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6385" algn="l"/>
                          <a:tab pos="37592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«Управление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муниципальным имуществом»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66,2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77359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7465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11. «Управление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муниципальными финансами»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1 718,2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1 710,8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1 644,8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11873">
                <a:tc>
                  <a:txBody>
                    <a:bodyPr/>
                    <a:lstStyle/>
                    <a:p>
                      <a:pPr marL="0" lvl="1" indent="0" font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6385" algn="l"/>
                          <a:tab pos="37592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12. «Муниципальное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управление»</a:t>
                      </a:r>
                      <a:endParaRPr lang="ru-RU" sz="14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1 574,5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1 569,4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1 619,1</a:t>
                      </a:r>
                      <a:endParaRPr lang="ru-RU" sz="1600" b="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38" marR="4213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412776"/>
            <a:ext cx="8424936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>
              <a:buFont typeface="Wingdings" pitchFamily="2" charset="2"/>
              <a:buChar char="Ø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качественного и доступного образования, соответствующего перспективным задачам развития общества и экономики, организация отдыха и социализации детей.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54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03648" y="548680"/>
            <a:ext cx="6408712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ОБРАЗОВАНИЯ АДМИНИСТРАЦИИ </a:t>
            </a:r>
          </a:p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ВОРОНЕЖ</a:t>
            </a:r>
            <a:endParaRPr lang="ru-RU" sz="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6632"/>
            <a:ext cx="83659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«РАЗВИТИЕ ОБРАЗОВАНИЯ»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2492896"/>
            <a:ext cx="4320480" cy="381642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обеспеченность детей дошкольного возраста местами в дошкольных образовательных  учреждениях;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среднемесячной  заработной платы педагогических работников образовательных организаций общего образования к средней заработной плате по экономике в Воронежской области;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среднего балла ЕГЭ (в расчете на 1 предмет) в 10 процентах школ с лучшими результатами ЕГЭ к среднему баллу ЕГЭ (в расчете на 1 предмет) в 10 процентах школ с худшими результатами ЕГЭ;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удельный вес численности обучающихся образовательных организаций  общего образования, обучающихся по новым ФГОС и др. 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2492896"/>
            <a:ext cx="4464496" cy="381642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повысится обеспеченность детей дошкольного возраста местами в дошкольных образовательных учреждениях с 77,0 места до 99,3 места на 100 детей (до реальной </a:t>
            </a:r>
            <a:r>
              <a:rPr lang="ru-RU" sz="13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востребованности</a:t>
            </a: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будет обеспечена 100% доступность дошкольного образования детей от 3 до 7 лет;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среднемесячной заработной платы педагогических работников образовательных организаций общего образования к средней заработной плате по экономике в Воронежской области увеличится с 91% до 100%;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среднего балла ЕГЭ (в расчете на 1 предмет) в 10 процентах школ с лучшими результатами ЕГЭ к среднему баллу ЕГЭ (в расчете на 1 предмет) в 10 процентах школ с худшими результатами ЕГЭ уменьшится с 1,9 до 1,5.</a:t>
            </a:r>
          </a:p>
          <a:p>
            <a:pPr algn="just">
              <a:buFont typeface="Wingdings" pitchFamily="2" charset="2"/>
              <a:buChar char="ü"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2276872"/>
            <a:ext cx="72008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276872"/>
            <a:ext cx="72008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34076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55</a:t>
            </a:fld>
            <a:endParaRPr lang="ru-RU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9512" y="188640"/>
            <a:ext cx="8964488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</a:t>
            </a:r>
            <a:r>
              <a:rPr kumimoji="0" lang="ru-RU" sz="31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униципальной</a:t>
            </a:r>
            <a:r>
              <a:rPr kumimoji="0" lang="ru-RU" sz="31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программы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Развитие образования»</a:t>
            </a:r>
            <a:endParaRPr kumimoji="0" lang="ru-RU" sz="3100" b="1" i="0" u="none" strike="noStrike" kern="120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1" noProof="0" dirty="0" smtClean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0" y="593304"/>
          <a:ext cx="8388424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Схема 10"/>
          <p:cNvGraphicFramePr/>
          <p:nvPr/>
        </p:nvGraphicFramePr>
        <p:xfrm>
          <a:off x="3563888" y="1700808"/>
          <a:ext cx="936104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Схема 18"/>
          <p:cNvGraphicFramePr/>
          <p:nvPr/>
        </p:nvGraphicFramePr>
        <p:xfrm>
          <a:off x="5652120" y="1556792"/>
          <a:ext cx="1008112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56</a:t>
            </a:fld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124744"/>
            <a:ext cx="8286808" cy="18722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softEdge rad="127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186 муниципальных дошкольных учреждений,10 отделений дошкольного образования в учреждениях общего образования, 144 учреждений общего и дополнительного образования детей и МАУ «Центр детского отдыха «Перемена»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2018 году -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млрд. 563 млн. рублей,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них: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заработная плата с начислениями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6 млрд. 609 млн. рублей;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оплата коммунальных услуг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585 млн. рублей;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оплата продуктов питания и услуг по организации питания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610 млн. рублей;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оборудования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21 млн. рублей.</a:t>
            </a:r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76056" y="4509121"/>
            <a:ext cx="3528392" cy="22322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проведение капитального ремонта в 2018-2020 годах всего 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124 млн. рублей, в том числе:</a:t>
            </a:r>
          </a:p>
          <a:p>
            <a:pPr algn="ctr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учреждениях общего образования –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69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 дошкольных учреждениях 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2018 году,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млн. рублей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2019 и 2020 годах ежегодно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buFont typeface="Arial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учреждениях дополнительного образования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6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ежегодно.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9512" y="0"/>
            <a:ext cx="8964488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</a:t>
            </a:r>
            <a:r>
              <a:rPr kumimoji="0" lang="ru-RU" sz="31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униципальной</a:t>
            </a:r>
            <a:r>
              <a:rPr kumimoji="0" lang="ru-RU" sz="31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программы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sz="31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Развитие образования»</a:t>
            </a:r>
            <a:endParaRPr kumimoji="0" lang="ru-RU" sz="3100" b="1" i="0" u="none" strike="noStrike" kern="120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1" noProof="0" dirty="0" smtClean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71600" y="3068960"/>
            <a:ext cx="3672408" cy="144016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 учреждений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в 2018 году: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в р.п. Шилово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53 млн. рублей;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по ул. Ильюшина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28 млн. рублей</a:t>
            </a:r>
          </a:p>
        </p:txBody>
      </p:sp>
      <p:pic>
        <p:nvPicPr>
          <p:cNvPr id="129026" name="Picture 2" descr="http://trastvrn.ru/foto/36005/1040026.jpg"/>
          <p:cNvPicPr>
            <a:picLocks noChangeAspect="1" noChangeArrowheads="1"/>
          </p:cNvPicPr>
          <p:nvPr/>
        </p:nvPicPr>
        <p:blipFill>
          <a:blip r:embed="rId2" cstate="print"/>
          <a:srcRect t="9372" b="12600"/>
          <a:stretch>
            <a:fillRect/>
          </a:stretch>
        </p:blipFill>
        <p:spPr bwMode="auto">
          <a:xfrm>
            <a:off x="1043608" y="4653136"/>
            <a:ext cx="3600400" cy="20162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7106" name="AutoShape 2" descr="https://rrnews.ru/system/files/news/04-2015/obrazova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https://rrnews.ru/system/files/news/04-2015/obrazova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https://rrnews.ru/system/files/news/04-2015/obrazova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2" name="AutoShape 8" descr="https://rrnews.ru/system/files/news/04-2015/obrazova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4" name="AutoShape 10" descr="https://rrnews.ru/system/files/news/04-2015/obrazovani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" name="Рисунок 18" descr="образован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068961"/>
            <a:ext cx="2880320" cy="136815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Льготы по плате, взимаемой с родителей (законных представителей) за присмотр и уход за детьми в муниципальных дошкольных учреждениях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268760"/>
          <a:ext cx="8640960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9552" y="1988840"/>
            <a:ext cx="8424936" cy="100811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условий для развития на территории городского округа город Воронеж физической культуры и массового спорта, организация проведения физкультурно-оздоровительных и спортивных мероприятий в городском округе город Воронеж.</a:t>
            </a: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58</a:t>
            </a:fld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052736"/>
            <a:ext cx="8424936" cy="72008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ФИЗИЧЕСКОЙ КУЛЬТУРЫ И СПОРТА АДМИНИСТРАЦИИ ГОРОДСКОГО ОКРУГА ГОРОД ВОРОНЕЖ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0738" y="116632"/>
            <a:ext cx="847174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«РАЗВИТИЕ ФИЗИЧЕСКОЙ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КУЛЬТУРЫ И СПОРТА»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9552" y="3212976"/>
            <a:ext cx="3888432" cy="136815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населения, систематически занимающегося физической культурой и спортом, в общей численности населения.</a:t>
            </a:r>
            <a:endParaRPr lang="ru-RU" sz="1400" dirty="0" smtClean="0"/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3212976"/>
            <a:ext cx="4464496" cy="309634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доли населения, систематически занимающегося физической культурой и спортом, в общей численности населения к 2020 году до 50%;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детско-юношеских спортивных школ к 2020 году до 26 единиц;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единовременной пропускной способности объектов спорта к 2020 году до 56955 человек;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численности детей, занимающихся в детско-юношеских спортивных школах, к 2020 году до 16 580 человек и др.</a:t>
            </a: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3068960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314096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99992" y="1844824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Диаграмма 18"/>
          <p:cNvGraphicFramePr/>
          <p:nvPr/>
        </p:nvGraphicFramePr>
        <p:xfrm>
          <a:off x="4644008" y="1700808"/>
          <a:ext cx="405611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59</a:t>
            </a:fld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99992" y="1052736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Расходы на физическую культуру и спорт в 2018-2020 годах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4368" y="1412776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 noGrp="1"/>
          </p:cNvSpPr>
          <p:nvPr>
            <p:ph type="title"/>
          </p:nvPr>
        </p:nvSpPr>
        <p:spPr>
          <a:xfrm>
            <a:off x="251520" y="0"/>
            <a:ext cx="8712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</a:t>
            </a:r>
            <a:r>
              <a:rPr kumimoji="0" lang="ru-RU" sz="24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униципальной</a:t>
            </a:r>
            <a:r>
              <a:rPr kumimoji="0" lang="ru-RU" sz="24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программы «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Развитие физической культуры и спорта»</a:t>
            </a:r>
            <a:endParaRPr kumimoji="0" lang="ru-RU" sz="2400" b="1" i="0" u="none" strike="noStrike" kern="120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" b="1" noProof="0" dirty="0" smtClean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22" name="Схема 21"/>
          <p:cNvGraphicFramePr/>
          <p:nvPr/>
        </p:nvGraphicFramePr>
        <p:xfrm>
          <a:off x="6876256" y="1628800"/>
          <a:ext cx="720080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683568" y="3356992"/>
            <a:ext cx="7965311" cy="2150693"/>
            <a:chOff x="611560" y="1618347"/>
            <a:chExt cx="7063578" cy="3653499"/>
          </a:xfr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099193" y="4064825"/>
              <a:ext cx="3575945" cy="1207021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Расходы на проведение спортивных соревнований и физкультурных мероприятий– </a:t>
              </a:r>
            </a:p>
            <a:p>
              <a:pPr algn="ctr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7 млн. рублей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ежегодно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1560" y="1618347"/>
              <a:ext cx="3024336" cy="63792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20" name="Скругленный прямоугольник 19"/>
          <p:cNvSpPr/>
          <p:nvPr/>
        </p:nvSpPr>
        <p:spPr>
          <a:xfrm>
            <a:off x="395536" y="1196752"/>
            <a:ext cx="4248472" cy="25202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еятельности </a:t>
            </a:r>
          </a:p>
          <a:p>
            <a:pPr algn="ctr">
              <a:lnSpc>
                <a:spcPct val="85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25 детско-юношеских спортивных школ, МКУ «Централизованная бухгалтерия учреждений доп. образования городского округа город Воронеж», МБУ «Городской физкультурно-спортивный центр» в 2018 году –</a:t>
            </a:r>
          </a:p>
          <a:p>
            <a:pPr algn="ctr">
              <a:lnSpc>
                <a:spcPct val="85000"/>
              </a:lnSpc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536 млн. рублей, из них  </a:t>
            </a:r>
          </a:p>
          <a:p>
            <a:pPr algn="ctr">
              <a:lnSpc>
                <a:spcPct val="85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заработная плата с начислениями –</a:t>
            </a:r>
          </a:p>
          <a:p>
            <a:pPr algn="ctr">
              <a:lnSpc>
                <a:spcPct val="85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397 млн. рублей,</a:t>
            </a:r>
          </a:p>
          <a:p>
            <a:pPr algn="ctr">
              <a:lnSpc>
                <a:spcPct val="85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оплата коммунальных услуг – </a:t>
            </a:r>
          </a:p>
          <a:p>
            <a:pPr algn="ctr">
              <a:lnSpc>
                <a:spcPct val="85000"/>
              </a:lnSpc>
            </a:pP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19 млн. рублей.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16431" y="5589240"/>
            <a:ext cx="4104456" cy="10081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Компенсация стоимости путевок и организация питания и пребывания детей в профильных спортивных лагерях за счет субсидии из областного бюджета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 4 млн. рублей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1" name="Picture 6" descr="http://kvedomosti.com/uploads/posts/2017-09/v-moskovskoy-sportivnoy-shkole-proveli-ekstrennuyu-evakuaciyu_1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3933056"/>
            <a:ext cx="3291358" cy="2655749"/>
          </a:xfrm>
          <a:prstGeom prst="rect">
            <a:avLst/>
          </a:prstGeom>
          <a:noFill/>
        </p:spPr>
      </p:pic>
      <p:graphicFrame>
        <p:nvGraphicFramePr>
          <p:cNvPr id="26" name="Схема 25"/>
          <p:cNvGraphicFramePr/>
          <p:nvPr/>
        </p:nvGraphicFramePr>
        <p:xfrm>
          <a:off x="5868144" y="2132856"/>
          <a:ext cx="720080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99173" y="285728"/>
            <a:ext cx="69301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7C80"/>
                </a:solidFill>
              </a:rPr>
              <a:t>ЧТО ТАКОЕ БЮДЖЕТ? КАКИЕ БЫВАЮТ БЮДЖЕТЫ?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7C80"/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 rot="10800000">
            <a:off x="571472" y="1857364"/>
            <a:ext cx="2286016" cy="357190"/>
          </a:xfrm>
          <a:prstGeom prst="wedgeRectCallout">
            <a:avLst>
              <a:gd name="adj1" fmla="val -58333"/>
              <a:gd name="adj2" fmla="val 115833"/>
            </a:avLst>
          </a:prstGeom>
          <a:solidFill>
            <a:schemeClr val="accent1">
              <a:lumMod val="75000"/>
              <a:alpha val="66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22" name="Схема 21"/>
          <p:cNvGraphicFramePr/>
          <p:nvPr/>
        </p:nvGraphicFramePr>
        <p:xfrm>
          <a:off x="611560" y="1628800"/>
          <a:ext cx="792088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547664" y="764704"/>
            <a:ext cx="5904656" cy="792088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TextBox 29"/>
          <p:cNvSpPr txBox="1"/>
          <p:nvPr/>
        </p:nvSpPr>
        <p:spPr>
          <a:xfrm>
            <a:off x="1763688" y="836712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ПЛАН ДОХОДОВ И РАСХОДОВ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ОПРЕДЕЛЁННЫЙ ПЕРИОД</a:t>
            </a:r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67544" y="1844824"/>
            <a:ext cx="2531849" cy="518218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TextBox 31"/>
          <p:cNvSpPr txBox="1"/>
          <p:nvPr/>
        </p:nvSpPr>
        <p:spPr>
          <a:xfrm>
            <a:off x="539552" y="1844824"/>
            <a:ext cx="2376264" cy="4770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lvl="0" algn="ctr"/>
            <a:r>
              <a:rPr lang="ru-RU" sz="11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11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lang="ru-RU" sz="11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err="1" smtClean="0">
                <a:solidFill>
                  <a:prstClr val="white"/>
                </a:solidFill>
                <a:latin typeface="Monotype Corsiva" pitchFamily="66" charset="0"/>
                <a:cs typeface="Times New Roman" pitchFamily="18" charset="0"/>
              </a:rPr>
              <a:t>buogette</a:t>
            </a:r>
            <a:r>
              <a:rPr lang="ru-RU" sz="11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сумка, кошелёк</a:t>
            </a:r>
            <a:endParaRPr lang="en-US" sz="1100" b="1" dirty="0" smtClean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628800"/>
            <a:ext cx="8424936" cy="108012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развития и реализации культурного и духовного потенциала населения городского округа город Воронеж, развитие туристского потенциала городского округа город Воронеж и формирование единого информационного туристского пространства.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60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692696"/>
            <a:ext cx="8208912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КУЛЬТУРЫ АДМИНИСТРАЦИИ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ОКРУГА ГОРОД ВОРОНЕЖ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1199" y="116632"/>
            <a:ext cx="7830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«РАЗВИТИЕ КУЛЬТУРЫ»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2924944"/>
            <a:ext cx="4248472" cy="374441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удовлетворенности граждан качеством предоставленных муниципальных услуг в сфере культуры;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отношение среднемесячной заработной платы работников муниципальных учреждений культуры к среднемесячной заработной плате работников, занятых в сфере экономики региона;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доля объектов культурного наследия, находящихся в удовлетворительном состоянии, в общем количестве объектов культурного наследия городского округа город Воронеж;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оказанных туристско-информационных услуг.</a:t>
            </a:r>
          </a:p>
          <a:p>
            <a:endParaRPr lang="ru-RU" sz="1400" dirty="0" smtClean="0"/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2924944"/>
            <a:ext cx="4464496" cy="374441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уровня удовлетворенности населения качеством предоставленных муниципальных услуг в сфере культуры до 95%;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доведение к 2018 году средней заработной платы работников учреждений культуры до среднемесячной заработной платы работников, занятых в сфере экономики региона;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сохранение доли объектов культурного наследия, находящихся в удовлетворительном состоянии, в общем количестве объектов культурного наследия городского округа город Воронеж на уровне 96,4%;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оказание не менее 9 000 туристско-информационных услуг.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556792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Диаграмма 20"/>
          <p:cNvGraphicFramePr/>
          <p:nvPr/>
        </p:nvGraphicFramePr>
        <p:xfrm>
          <a:off x="4788024" y="1124744"/>
          <a:ext cx="405611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73616" y="0"/>
            <a:ext cx="370384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61</a:t>
            </a:fld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3356992"/>
            <a:ext cx="4968552" cy="1728192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и проведение мероприятий </a:t>
            </a:r>
          </a:p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(фестивалей, конкурсов, праздников, посвященных значимым событиям культуры города), творческие поездки учащихся:</a:t>
            </a:r>
          </a:p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2018 году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- 21 млн. рублей ;</a:t>
            </a:r>
          </a:p>
          <a:p>
            <a:pPr algn="ctr">
              <a:lnSpc>
                <a:spcPct val="12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и 2020 годах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- 11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84368" y="1412776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otkrytaya-evropa.ru/photo/svet_2034.jpg"/>
          <p:cNvPicPr>
            <a:picLocks noChangeAspect="1" noChangeArrowheads="1"/>
          </p:cNvPicPr>
          <p:nvPr/>
        </p:nvPicPr>
        <p:blipFill>
          <a:blip r:embed="rId4" cstate="print"/>
          <a:srcRect t="21668"/>
          <a:stretch>
            <a:fillRect/>
          </a:stretch>
        </p:blipFill>
        <p:spPr bwMode="auto">
          <a:xfrm>
            <a:off x="395536" y="3356992"/>
            <a:ext cx="3312368" cy="1728192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6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</a:t>
            </a:r>
            <a:r>
              <a:rPr kumimoji="0" lang="ru-RU" sz="24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униципальной</a:t>
            </a:r>
            <a:r>
              <a:rPr kumimoji="0" lang="ru-RU" sz="2400" b="1" i="0" u="none" strike="noStrike" kern="1200" cap="none" spc="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программы «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Развитие культуры»</a:t>
            </a:r>
            <a:endParaRPr kumimoji="0" lang="ru-RU" sz="2400" b="1" i="0" u="none" strike="noStrike" kern="1200" cap="none" spc="0" normalizeH="0" baseline="0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00" b="1" noProof="0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9" name="Схема 18"/>
          <p:cNvGraphicFramePr/>
          <p:nvPr/>
        </p:nvGraphicFramePr>
        <p:xfrm>
          <a:off x="6300192" y="1268760"/>
          <a:ext cx="64807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7236296" y="1196752"/>
          <a:ext cx="64807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395536" y="980728"/>
            <a:ext cx="4392488" cy="22322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24 учреждений дополнительного образования детей и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культурно-досуговой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направленности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(детских школ искусств, дворцов и домов культуры, клубов, Централизованной библиотечной системы города, музея-диорамы)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2018 году 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796 млн. рублей, в т.ч.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заработная плата с начислениями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742 млн. рублей;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оплата коммунальных услуг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25 млн. рублей;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оборудования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4 млн.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рублей.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908720"/>
            <a:ext cx="42484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i="1" dirty="0" smtClean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«Развитие культуры» в 2018-2020 годах</a:t>
            </a:r>
            <a:endParaRPr lang="ru-RU" sz="13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Группа 10"/>
          <p:cNvGrpSpPr/>
          <p:nvPr/>
        </p:nvGrpSpPr>
        <p:grpSpPr>
          <a:xfrm>
            <a:off x="395536" y="5229200"/>
            <a:ext cx="4032448" cy="1469563"/>
            <a:chOff x="4932040" y="5373215"/>
            <a:chExt cx="3995936" cy="1361023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932040" y="5373215"/>
              <a:ext cx="3995936" cy="136102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17464" y="5533992"/>
              <a:ext cx="3528392" cy="1083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Капитальный ремонт детских школ искусств и учреждений культуры:</a:t>
              </a:r>
            </a:p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в 2018 году –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16 млн. рублей;</a:t>
              </a:r>
              <a:b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в 2019 и 2020 годах –</a:t>
              </a:r>
            </a:p>
            <a:p>
              <a:pPr algn="ctr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11 млн. рублей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ежегодно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4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11"/>
          <p:cNvGrpSpPr/>
          <p:nvPr/>
        </p:nvGrpSpPr>
        <p:grpSpPr>
          <a:xfrm>
            <a:off x="4716016" y="5229199"/>
            <a:ext cx="4032448" cy="1661993"/>
            <a:chOff x="4503904" y="5686173"/>
            <a:chExt cx="3995936" cy="1678953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503904" y="5686173"/>
              <a:ext cx="3995936" cy="145485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17972" y="5686173"/>
              <a:ext cx="3528392" cy="1678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Оказание туристско-информационных услуг, формирование, ведение баз данных, в том числе Интернет-ресурсов, в сфере туризма МБУ «Туристско-информационным центром Воронежа» –</a:t>
              </a:r>
            </a:p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6 млн. рублей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ежегодно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844824"/>
            <a:ext cx="8424936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обеспечения благоустроенным и комфортным жильем нуждающегося в нем населения, а также формирование благоприятной среды жизнедеятельности.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62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836712"/>
            <a:ext cx="7416824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ЖИЛИЩНЫХ ОТНОШЕНИЙ ГОРОДСКОГО ОКРУГА ГОРОД ВОРОНЕЖ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«ОБЕСПЕЧЕНИЕ  ДОСТУПНЫМ И КОМФОРТНЫМ  ЖИЛЬЁМ НАСЕЛЕНИЯ ГОРОДСКОГО ОКРУГА ГОРОД ВОРОНЕЖ»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2924944"/>
            <a:ext cx="4248472" cy="374441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отношение общей площади аварийных многоквартирных домов к общей площади многоквартирных домов;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площадь застроенных территорий, в отношении которых принято решение о развитии;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площадь, приобретенная в рамках государственной поддержки молодых семей.</a:t>
            </a:r>
          </a:p>
          <a:p>
            <a:pPr>
              <a:buFont typeface="Wingdings" pitchFamily="2" charset="2"/>
              <a:buChar char="ü"/>
            </a:pPr>
            <a:endParaRPr lang="ru-RU" sz="1400" dirty="0" smtClean="0"/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2924944"/>
            <a:ext cx="4464496" cy="374441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переселение из аварийного жилищного фонда 2241 семей численностью 5636 человек;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ликвидация 540,54 тыс. кв. м ветхого и аварийного жилья;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строительство 2584,97 тыс. кв. м нового жилья;</a:t>
            </a:r>
            <a:endParaRPr lang="ru-RU" sz="1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освоение 25 кварталов в рамках развития застроенных территорий;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жильем 149 молодых семей;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содержания и проведение текущего ремонта муниципальных общежитий;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капитального ремонта 17 муниципальных общежитий.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70080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2"/>
          <p:cNvSpPr txBox="1">
            <a:spLocks/>
          </p:cNvSpPr>
          <p:nvPr/>
        </p:nvSpPr>
        <p:spPr>
          <a:xfrm>
            <a:off x="8676456" y="0"/>
            <a:ext cx="467544" cy="40466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78768" cy="129697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муниципальной программы «Обеспечение доступным и комфортным жильём населения городского округа город Воронеж»</a:t>
            </a:r>
            <a:endParaRPr lang="ru-RU" sz="24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395536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63</a:t>
            </a:fld>
            <a:endParaRPr lang="ru-RU" b="1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251520" y="3501008"/>
          <a:ext cx="4714306" cy="3254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611560" y="2276872"/>
            <a:ext cx="4320480" cy="1152128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жильем молодых семей –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6,6 млн. рублей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ежегодно.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Обеспечение жильем граждан, уволенных с военной службы–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 млн. рублей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2018 году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(за счет средств федерального бюджета).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2123728" y="4077072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275856" y="4221088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611560" y="1412776"/>
            <a:ext cx="4320480" cy="7920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Снос аварийных домов: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21 млн. рублей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2019 год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млн. рублей.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76056" y="3429000"/>
            <a:ext cx="3816424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планов земельных участков под капитальное строительство: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млн. рублей;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год и 2020 годы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76056" y="4653136"/>
            <a:ext cx="3888432" cy="16561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Оплата ежемесячных взносов в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Фонд капитального ремонта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общего имущества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многоквартирных домов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Воронежской области в части доли жилых помещений, принадлежащих муниципальному образованию –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 млн. рублей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76056" y="1340768"/>
            <a:ext cx="3888432" cy="201622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Содержание, текущий и капитальный ремонт муниципальных общежитий –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31 млн. рублей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ежегодно.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Проведение капитального ремонта свободных жилых помещений муниципального жилищного фонда: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2018 год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 14 млн. рублей;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2019 и 2020 год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 5 млн. рублей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628800"/>
            <a:ext cx="8424936" cy="79208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комплексной безопасности и устойчивости транспортной системы городского округа город Воронеж.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64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548680"/>
            <a:ext cx="7128792" cy="86409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ДОРОЖНОГО ХОЗЯЙСТВА  АДМИНИСТРАЦИИ ГОРОДСКОГО ОКРУГА ГОРОД ВОРОНЕЖ»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«РАЗВИТИЕ ТРАНСПОРТНОЙ СИСТЕМЫ»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2636912"/>
            <a:ext cx="4139952" cy="309634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протяженность автомобильных дорог общего пользования местного значения, соответствующих нормативным требованиям, к транспортно-эксплуатационным показателям;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обеспеченность подвижным составом пассажирского транспорта в 100-местном исчислении на 1000 жителей.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2636912"/>
            <a:ext cx="4284984" cy="403244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доведение протяженности автомобильных дорог общего пользования местного значения, соответствующих нормативным требованиям, до 741,4 км;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реконструкция 2 транспортных развязок;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строительство (реконструкция) и ремонт (полная замена верхних изношенных слоев дорожной одежды свыше 1 км) 207 км автомобильных дорог общего пользования местного значения;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доведение освещенности улиц городского округа до 99,8%;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доведение обеспеченности подвижным составом в 100-местном исчислении на 1000 жителей до 74%.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979712" y="2492896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492896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484784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78768" cy="692696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муниципальной программы «Развитие транспортной системы»</a:t>
            </a:r>
            <a:endParaRPr lang="ru-RU" sz="20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65</a:t>
            </a:fld>
            <a:endParaRPr lang="ru-RU" b="1" dirty="0"/>
          </a:p>
        </p:txBody>
      </p:sp>
      <p:sp>
        <p:nvSpPr>
          <p:cNvPr id="14340" name="AutoShape 4" descr="http://%D0%BD%D0%BE%D0%B2%D0%BE%D1%81%D1%82%D0%B8%D0%B2%D0%BE%D1%80%D0%BE%D0%BD%D0%B5%D0%B6%D0%B0.%D1%80%D1%84/wp-content/uploads/2014/08/06-1024x5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://%D0%BD%D0%BE%D0%B2%D0%BE%D1%81%D1%82%D0%B8%D0%B2%D0%BE%D1%80%D0%BE%D0%BD%D0%B5%D0%B6%D0%B0.%D1%80%D1%84/wp-content/uploads/2014/08/06-1024x5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://&amp;ncy;&amp;ocy;&amp;vcy;&amp;ocy;&amp;scy;&amp;tcy;&amp;icy;&amp;vcy;&amp;ocy;&amp;rcy;&amp;ocy;&amp;ncy;&amp;iecy;&amp;zhcy;&amp;acy;.&amp;rcy;&amp;fcy;/wp-content/uploads/2014/08/06-1024x5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http://&amp;ncy;&amp;ocy;&amp;vcy;&amp;ocy;&amp;scy;&amp;tcy;&amp;icy;&amp;vcy;&amp;ocy;&amp;rcy;&amp;ocy;&amp;ncy;&amp;iecy;&amp;zhcy;&amp;acy;.&amp;rcy;&amp;fcy;/wp-content/uploads/2014/08/06-1024x5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4285033"/>
              </p:ext>
            </p:extLst>
          </p:nvPr>
        </p:nvGraphicFramePr>
        <p:xfrm>
          <a:off x="4860032" y="1484784"/>
          <a:ext cx="4066234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="" xmlns:p14="http://schemas.microsoft.com/office/powerpoint/2010/main" val="2160549153"/>
              </p:ext>
            </p:extLst>
          </p:nvPr>
        </p:nvGraphicFramePr>
        <p:xfrm>
          <a:off x="6533109" y="2268255"/>
          <a:ext cx="720080" cy="611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8" name="Схема 17"/>
          <p:cNvGraphicFramePr/>
          <p:nvPr>
            <p:extLst>
              <p:ext uri="{D42A27DB-BD31-4B8C-83A1-F6EECF244321}">
                <p14:modId xmlns="" xmlns:p14="http://schemas.microsoft.com/office/powerpoint/2010/main" val="1684607370"/>
              </p:ext>
            </p:extLst>
          </p:nvPr>
        </p:nvGraphicFramePr>
        <p:xfrm>
          <a:off x="7452320" y="2510529"/>
          <a:ext cx="720080" cy="611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395536" y="2742482"/>
            <a:ext cx="4608512" cy="75852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 algn="ctr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роектирование, строительство, реконструкция автомобильных дорог–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280 млн. рублей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</a:p>
          <a:p>
            <a:pPr lvl="0"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счет средств дорожного фонда).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536" y="764704"/>
            <a:ext cx="8568952" cy="64807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рамках Дорожного фонда предусмотрены ассигнования: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2018 году – 1 655 млн. рублей; </a:t>
            </a:r>
          </a:p>
          <a:p>
            <a:pPr lvl="0" algn="ctr">
              <a:lnSpc>
                <a:spcPct val="80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2019 году – 1 487 млн. рублей; в 2020 году – 1 487 млн. рублей.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6" y="1502416"/>
            <a:ext cx="4608512" cy="113449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комплексное развитие транспортной инфраструктуры Воронежской городской агломерации в рамках направления «Безопасные и качественные дороги»:</a:t>
            </a:r>
          </a:p>
          <a:p>
            <a:pPr lvl="0"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 год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598 млн. рублей </a:t>
            </a:r>
          </a:p>
          <a:p>
            <a:pPr lvl="0"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счет средств дорожного фонда).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92080" y="4883808"/>
            <a:ext cx="3672408" cy="1497520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уличное наружное освещение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165 млн. рублей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 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счет средств дорожного фонда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стройство тротуаров в 2018 году – </a:t>
            </a:r>
          </a:p>
          <a:p>
            <a:pPr lvl="0" algn="ctr">
              <a:lnSpc>
                <a:spcPct val="80000"/>
              </a:lnSpc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3,6 млн. рублей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19200" y="3640140"/>
            <a:ext cx="4608512" cy="94098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содержание  автомобильных дорог и искусственных сооружений на них: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2018 году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186 млн.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2019 и 2020 годах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616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</a:p>
          <a:p>
            <a:pPr lvl="0" algn="ctr">
              <a:lnSpc>
                <a:spcPct val="80000"/>
              </a:lnSpc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счет средств дорожного фонда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95536" y="4725144"/>
            <a:ext cx="4608512" cy="16452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Содержание муниципальных учреждений:</a:t>
            </a:r>
          </a:p>
          <a:p>
            <a:pPr marL="285750" lvl="0" indent="-285750" algn="ctr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ГДДХиБ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в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2019 годах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ежегодно, в 2020 году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38 млн.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algn="ctr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«Комбинаты благоустройства районов» – </a:t>
            </a:r>
          </a:p>
          <a:p>
            <a:pPr lvl="0" algn="ctr">
              <a:lnSpc>
                <a:spcPct val="80000"/>
              </a:lnSpc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426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</a:p>
          <a:p>
            <a:pPr lvl="0" algn="ctr">
              <a:lnSpc>
                <a:spcPct val="8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(за счет средств дорожного фонда);</a:t>
            </a:r>
          </a:p>
          <a:p>
            <a:pPr marL="285750" lvl="0" indent="-285750" algn="ctr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МБУ «ЦОДД» в 2018 году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27 млн. рублей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в 2019 и 2020 годах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66</a:t>
            </a:fld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6064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«ОБЕСПЕЧЕНИЕ  КОММУНАЛЬНЫМИ УСЛУГАМИ  НАСЕЛЕНИЯ ГОРОДСКОГО ОКРУГА ГОРОД ВОРОНЕЖ»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3861048"/>
            <a:ext cx="4067944" cy="237626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износа коммунальной инфраструктуры;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уровень удовлетворенности населения жилищно-коммунальными услугами.</a:t>
            </a:r>
          </a:p>
          <a:p>
            <a:pPr>
              <a:buFont typeface="Wingdings" pitchFamily="2" charset="2"/>
              <a:buChar char="ü"/>
            </a:pPr>
            <a:endParaRPr lang="ru-RU" sz="1400" dirty="0" smtClean="0"/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95536" y="1196752"/>
            <a:ext cx="8532440" cy="5040560"/>
            <a:chOff x="611560" y="764704"/>
            <a:chExt cx="8532440" cy="417646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1560" y="1844823"/>
              <a:ext cx="8208912" cy="769457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16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ЦЕЛИ МУНИЦИПАЛЬНОЙ ПРОГРАММЫ: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Создание комфортных условий проживания граждан на территории городского округа город Воронеж.</a:t>
              </a: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11560" y="764704"/>
              <a:ext cx="8136904" cy="864096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ОТВЕТСТВЕННЫЙ ИСПОЛНИТЕЛЬ: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УПРАВЛЕНИЕ ЖИЛИЩНО- КОММУНАЛЬНОГО ХОЗЯЙСТВА ГОРОДСКОГО ОКРУГА ГОРОД ВОРОНЕЖ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4679504" y="2924944"/>
              <a:ext cx="4464496" cy="2016224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ОЖИДАЕМЫЕ РЕЗУЛЬТАТЫ:</a:t>
              </a:r>
            </a:p>
            <a:p>
              <a:pPr algn="just"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снижение уровня износа коммунальной инфраструктуры к 2020 году до 57,5%;</a:t>
              </a:r>
            </a:p>
            <a:p>
              <a:pPr algn="just"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повышение уровня удовлетворенности населения жилищно-коммунальными услугами к 2020 году до 95%.</a:t>
              </a: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3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2051720" y="2780928"/>
              <a:ext cx="72008" cy="72008"/>
            </a:xfrm>
            <a:prstGeom prst="downArrow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6588224" y="2780928"/>
              <a:ext cx="72008" cy="72008"/>
            </a:xfrm>
            <a:prstGeom prst="downArrow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вниз 14"/>
            <p:cNvSpPr/>
            <p:nvPr/>
          </p:nvSpPr>
          <p:spPr>
            <a:xfrm>
              <a:off x="4283968" y="1700808"/>
              <a:ext cx="72008" cy="72008"/>
            </a:xfrm>
            <a:prstGeom prst="downArrow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1143000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Расходы на реализацию муниципальной программы «Обеспечение коммунальными услугами населения городского округа город Воронеж»</a:t>
            </a:r>
            <a:endParaRPr lang="ru-RU" sz="24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67</a:t>
            </a:fld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1484784"/>
            <a:ext cx="3960440" cy="3189429"/>
          </a:xfrm>
          <a:prstGeom prst="roundRect">
            <a:avLst/>
          </a:prstGeom>
          <a:solidFill>
            <a:srgbClr val="FF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муниципальных учреждений:</a:t>
            </a:r>
          </a:p>
          <a:p>
            <a:pPr marL="285750" lvl="0" indent="-285750" algn="ctr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«ГАРС»:</a:t>
            </a:r>
          </a:p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2018 и 2019 году –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58 млн. рублей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ежегодно; в 2020 году –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59 млн. рублей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lvl="0" indent="-285750" algn="ctr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ГорДЕЗ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ЖКХ»: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 млн. рублей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ежегодно.</a:t>
            </a:r>
          </a:p>
          <a:p>
            <a:pPr marL="285750" lvl="0" indent="-285750" algn="ctr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МКУ «Администрация городских кладбищ»: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 млн. рублей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1127" y="4890237"/>
            <a:ext cx="3960440" cy="149407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Капитальный ремонт многоквартирных домов в рамках исполнения судебных решений: в 2018 году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 млн. рублей;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и 2020 годах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30 млн. рублей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4386181"/>
            <a:ext cx="3960440" cy="201622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роектирование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блочно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-модульных котельных, актуализация схемы теплоснабжения и капитальный ремонт объектов коммунальной инфраструктуры (аварийные работы)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2018 году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млн. рублей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2019 и 2020 годах –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 млн. рублей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Картинки по запросу коммунальные услуг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60784"/>
            <a:ext cx="3528392" cy="2346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916832"/>
            <a:ext cx="8424936" cy="720080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уровня общественной безопасности и укрепление общественного порядка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692696"/>
            <a:ext cx="8280920" cy="93610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ПО РАБОТЕ С АДМИНИСТРАТИВНЫМИ ОРГАНАМИ И СТРУКТУРАМИ ГРАЖДАНСКОГО ОБЩЕСТВА АДМИНИСТРАЦИИ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ГОРОДСКОГО ОКРУГА ГОРОД ВОРОНЕЖ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60648"/>
            <a:ext cx="9144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«ОБЕСПЕЧЕНИЕ  ОБЩЕСТВЕННОГО ПОРЯДКА»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2924944"/>
            <a:ext cx="3960440" cy="136815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количество людей, охваченных мероприятиями по профилактике правонарушений.</a:t>
            </a:r>
          </a:p>
          <a:p>
            <a:pPr>
              <a:buFont typeface="Wingdings" pitchFamily="2" charset="2"/>
              <a:buChar char="ü"/>
            </a:pPr>
            <a:endParaRPr lang="ru-RU" sz="1400" dirty="0" smtClean="0"/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2924944"/>
            <a:ext cx="4464496" cy="381642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работы системы профилактики терроризма и экстремизма на территории городского округа город Воронеж;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повышение эффективности работы по обеспечению общественного порядка на территории городского округа город Воронеж на основе использования аппаратно-программного комплекса "Безопасный город";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и функционирование МКУ "Безопасный город";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465 мероприятий по профилактике терроризма и экстремизма;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в мероприятиях по профилактике терроризма и экстремизма 207 926 человек;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установка 54 видеокамер.</a:t>
            </a: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051720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78092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700808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РАСХОДЫ В РАМКАХ МУНИЦИПАЛЬНОЙ ПРОГРАММЫ  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«ОБЕСПЕЧЕНИЕ  ОБЩЕСТВЕННОГО ПОРЯДКА»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8024" y="504211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ü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994" name="Picture 2" descr="http://agropravda.com/assets/uploads/news/7c/3f/1f1ed-1377095666_0.jpg"/>
          <p:cNvPicPr>
            <a:picLocks noChangeAspect="1" noChangeArrowheads="1"/>
          </p:cNvPicPr>
          <p:nvPr/>
        </p:nvPicPr>
        <p:blipFill>
          <a:blip r:embed="rId3" cstate="print"/>
          <a:srcRect l="4047" r="24292" b="4924"/>
          <a:stretch>
            <a:fillRect/>
          </a:stretch>
        </p:blipFill>
        <p:spPr bwMode="auto">
          <a:xfrm>
            <a:off x="1259632" y="1124744"/>
            <a:ext cx="2780573" cy="1872208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005518532"/>
              </p:ext>
            </p:extLst>
          </p:nvPr>
        </p:nvGraphicFramePr>
        <p:xfrm>
          <a:off x="323528" y="3429000"/>
          <a:ext cx="4608512" cy="3645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954457713"/>
              </p:ext>
            </p:extLst>
          </p:nvPr>
        </p:nvGraphicFramePr>
        <p:xfrm>
          <a:off x="1619672" y="4513928"/>
          <a:ext cx="936104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="" xmlns:p14="http://schemas.microsoft.com/office/powerpoint/2010/main" val="1761601470"/>
              </p:ext>
            </p:extLst>
          </p:nvPr>
        </p:nvGraphicFramePr>
        <p:xfrm>
          <a:off x="2979559" y="4149080"/>
          <a:ext cx="648072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827584" y="3140968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 на реализацию муниципальной программы в 2018-2020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5976" y="980729"/>
            <a:ext cx="4464496" cy="222809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рамках подпрограммы </a:t>
            </a:r>
            <a:r>
              <a:rPr lang="ru-RU" sz="1400" b="1" i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«Внедрение аппаратно-программного комплекса «Безопасный город»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предусмотрены бюджетные ассигнования на содержание муниципального казенного учреждения городского округа город Воронеж «Безопасный город» и проведение мероприятий по сбору, обработке, анализу и хранению информации, полученной с помощью средств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видеофиксации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в 2018 году и 2019 годах 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17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2020 году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18 млн. рублей.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40052" y="3284984"/>
            <a:ext cx="3816424" cy="23042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рамках подпрограммы </a:t>
            </a:r>
            <a:r>
              <a:rPr lang="ru-RU" sz="1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«Участие в профилактике терроризма и экстремизма»</a:t>
            </a:r>
            <a:r>
              <a:rPr lang="ru-RU" sz="1400" b="1" i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предусмотрены бюджетные ассигнования на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организацию информационно-пропагандистской деятельности среди населения, разработку, издание и распространение методических пособий по профилактике терроризма и экстремизма в различных областях жизнедеятельности городского округа</a:t>
            </a:r>
            <a:endParaRPr lang="ru-RU" sz="16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6133335" y="5589240"/>
            <a:ext cx="150328" cy="230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355517" y="5589239"/>
            <a:ext cx="168811" cy="2307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4932040" y="5819993"/>
            <a:ext cx="1944216" cy="92137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области молодежной политики –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0,5 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067360" y="5819993"/>
            <a:ext cx="1944216" cy="9213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области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культуры –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0,1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млн. рублей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827584" y="1340768"/>
          <a:ext cx="778674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5934670"/>
            <a:ext cx="87154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ПРОЕКТ БЮДЖЕТА ГОРОДСКОГО ОКРУГА ГОРОД ВОРОНЕЖ НА 2018 ГОД и плановый период 2019 и 2020 </a:t>
            </a:r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годОВ</a:t>
            </a:r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СФОРМИРОВАН В ПРОГРАММНОМ ФОРМАТЕ. 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85728"/>
            <a:ext cx="81369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СОСТАВЛЕНИЕ ПРОЕКТА БЮДЖЕТА ГОРОДСКОГО ОКРУГА 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270F45"/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ГОРОД ВОРОНЕЖ ОСНОВЫВАЕТСЯ НА : 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rgbClr val="270F45"/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60648"/>
            <a:ext cx="9144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«ЗАЩИТА ОТ ЧРЕЗВЫЧАЙНЫХ СИТУАЦИЙ»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3528" y="764704"/>
            <a:ext cx="8677472" cy="5904656"/>
            <a:chOff x="251520" y="476672"/>
            <a:chExt cx="8677472" cy="590465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95536" y="1844824"/>
              <a:ext cx="8424936" cy="936104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16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ЦЕЛИ МУНИЦИПАЛЬНОЙ ПРОГРАММЫ:</a:t>
              </a:r>
            </a:p>
            <a:p>
              <a:pPr algn="ctr"/>
              <a:r>
                <a:rPr lang="ru-RU" sz="13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ущерба, наносимого населению и экономике чрезвычайными ситуациями природного и техногенного характера, пожарами и происшествиями на водных объектах.</a:t>
              </a:r>
              <a:endPara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395536" y="476672"/>
              <a:ext cx="8424936" cy="1152128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ОТВЕТСТВЕННЫЙ ИСПОЛНИТЕЛЬ:</a:t>
              </a:r>
            </a:p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МКУ  городского округа город Воронеж «УПРАВЛЕНИЕ ПО ДЕЛАМ ГРАЖДАНСКОЙ ОБОРОНЫ И ЧРЕЗВЫЧАЙНЫМ СИТУАЦИЯМ АДМИНИСТРАЦИИ ГОРОДСКОГО ОКРУГА ГОРОД ВОРОНЕЖ» 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51520" y="2924944"/>
              <a:ext cx="4248472" cy="3456384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ЦЕЛЕВЫЕ ИНДИКАТОРЫ:</a:t>
              </a:r>
            </a:p>
            <a:p>
              <a:pPr algn="just"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количество населения, погибшего при чрезвычайных ситуациях, пожарах, происшествиях на водных объектах;</a:t>
              </a:r>
            </a:p>
            <a:p>
              <a:pPr algn="just"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количество населения, пострадавшего при чрезвычайных ситуациях, пожарах, происшествиях на водных объектах.</a:t>
              </a:r>
              <a:endParaRPr lang="ru-RU" sz="1400" dirty="0" smtClean="0"/>
            </a:p>
            <a:p>
              <a:pPr>
                <a:buFont typeface="Wingdings" pitchFamily="2" charset="2"/>
                <a:buChar char="ü"/>
              </a:pPr>
              <a:endPara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4644008" y="2924944"/>
              <a:ext cx="4284984" cy="3456384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ОЖИДАЕМЫЕ РЕЗУЛЬТАТЫ:</a:t>
              </a:r>
            </a:p>
            <a:p>
              <a:pPr algn="just">
                <a:lnSpc>
                  <a:spcPct val="90000"/>
                </a:lnSpc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снижение количества погибших при чрезвычайных ситуациях, пожарах, происшествиях на водных объектах на 13,3%;</a:t>
              </a:r>
            </a:p>
            <a:p>
              <a:pPr algn="just">
                <a:lnSpc>
                  <a:spcPct val="90000"/>
                </a:lnSpc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снижение количества пострадавшего при чрезвычайных ситуациях, пожарах, происшествиях на водных объектах населения на 12,5%;</a:t>
              </a:r>
            </a:p>
            <a:p>
              <a:pPr algn="just">
                <a:lnSpc>
                  <a:spcPct val="90000"/>
                </a:lnSpc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снижение времени реагирования спасателей на чрезвычайные ситуации и происшествия с 15,2 мин. до 14,2 мин.;</a:t>
              </a:r>
            </a:p>
            <a:p>
              <a:pPr algn="just">
                <a:lnSpc>
                  <a:spcPct val="90000"/>
                </a:lnSpc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увеличение количества спасенных людей в отношении к пострадавшим на 15,7%;</a:t>
              </a:r>
            </a:p>
            <a:p>
              <a:pPr algn="just">
                <a:lnSpc>
                  <a:spcPct val="90000"/>
                </a:lnSpc>
                <a:buFont typeface="Wingdings" pitchFamily="2" charset="2"/>
                <a:buChar char="ü"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увеличение количества оповещаемого населения городского округа город Воронеж с 91% до 100%.</a:t>
              </a:r>
            </a:p>
            <a:p>
              <a:pPr algn="just">
                <a:lnSpc>
                  <a:spcPct val="90000"/>
                </a:lnSpc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</a:p>
            <a:p>
              <a:pPr>
                <a:lnSpc>
                  <a:spcPct val="90000"/>
                </a:lnSpc>
                <a:buFont typeface="Wingdings" pitchFamily="2" charset="2"/>
                <a:buChar char="ü"/>
              </a:pPr>
              <a:endParaRPr lang="ru-RU" sz="1400" b="1" dirty="0" smtClean="0">
                <a:solidFill>
                  <a:schemeClr val="tx1"/>
                </a:solidFill>
              </a:endParaRPr>
            </a:p>
            <a:p>
              <a:endParaRPr lang="ru-RU" sz="1400" b="1" dirty="0" smtClean="0">
                <a:solidFill>
                  <a:schemeClr val="tx1"/>
                </a:solidFill>
              </a:endParaRPr>
            </a:p>
            <a:p>
              <a:pPr>
                <a:buFont typeface="Wingdings" pitchFamily="2" charset="2"/>
                <a:buChar char="ü"/>
              </a:pPr>
              <a:endParaRPr lang="ru-RU" sz="1400" b="1" dirty="0" smtClean="0">
                <a:solidFill>
                  <a:schemeClr val="tx1"/>
                </a:solidFill>
              </a:endParaRPr>
            </a:p>
            <a:p>
              <a:pPr>
                <a:buFont typeface="Wingdings" pitchFamily="2" charset="2"/>
                <a:buChar char="ü"/>
              </a:pPr>
              <a:endParaRPr lang="ru-RU" sz="1400" b="1" dirty="0" smtClean="0">
                <a:solidFill>
                  <a:schemeClr val="tx1"/>
                </a:solidFill>
              </a:endParaRPr>
            </a:p>
            <a:p>
              <a:pPr>
                <a:buFont typeface="Wingdings" pitchFamily="2" charset="2"/>
                <a:buChar char="ü"/>
              </a:pPr>
              <a:endParaRPr lang="ru-RU" sz="14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3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Стрелка вниз 12"/>
            <p:cNvSpPr/>
            <p:nvPr/>
          </p:nvSpPr>
          <p:spPr>
            <a:xfrm>
              <a:off x="1979712" y="2780928"/>
              <a:ext cx="72008" cy="720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6588224" y="2780928"/>
              <a:ext cx="72008" cy="720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вниз 14"/>
            <p:cNvSpPr/>
            <p:nvPr/>
          </p:nvSpPr>
          <p:spPr>
            <a:xfrm>
              <a:off x="4283968" y="1700808"/>
              <a:ext cx="72008" cy="7200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395536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70</a:t>
            </a:fld>
            <a:endParaRPr lang="ru-RU" b="1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РАСХОДЫ НА РЕАЛИЗАЦИЮ МУНИЦИПАЛЬНОЙ ПРОГРАММЫ  «ЗАЩИТА ОТ ЧРЕЗВЫЧАЙНЫХ СИТУАЦИЙ»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71</a:t>
            </a:fld>
            <a:endParaRPr lang="ru-RU" b="1" dirty="0"/>
          </a:p>
        </p:txBody>
      </p:sp>
      <p:pic>
        <p:nvPicPr>
          <p:cNvPr id="86018" name="Picture 2" descr="https://pbs.twimg.com/profile_images/436039033093771264/n353zQz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92896"/>
            <a:ext cx="3552329" cy="355233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636912"/>
            <a:ext cx="2448272" cy="369331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Основное мероприятие «Содержание и обеспечение деятельности МКУ «Управление по делам ГО и ЧС г. Воронежа» </a:t>
            </a:r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2018 году  - 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114 млн. рублей;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2019 году – 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115 млн. рублей;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2020 году – 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119 млн. рублей.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208" y="2348880"/>
            <a:ext cx="237626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Основное мероприятие  «Мероприятия в сфере защиты населения от чрезвычайных ситуаций и пожаров»</a:t>
            </a:r>
            <a:r>
              <a:rPr lang="ru-RU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2018 году  - 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b="1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algn="ctr"/>
            <a:r>
              <a:rPr lang="ru-RU" b="1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2019 году </a:t>
            </a:r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2020 годах – </a:t>
            </a:r>
            <a:endParaRPr lang="ru-RU" b="1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1,5 </a:t>
            </a:r>
            <a:r>
              <a:rPr lang="ru-RU" b="1" dirty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b="1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 ежегодно.</a:t>
            </a:r>
            <a:endParaRPr lang="ru-RU" b="1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 algn="ctr"/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>
            <a:off x="5868144" y="1772816"/>
            <a:ext cx="2016224" cy="648072"/>
          </a:xfrm>
          <a:prstGeom prst="curvedDownArrow">
            <a:avLst>
              <a:gd name="adj1" fmla="val 1526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 flipH="1">
            <a:off x="1115616" y="1772816"/>
            <a:ext cx="2016224" cy="648072"/>
          </a:xfrm>
          <a:prstGeom prst="curvedDownArrow">
            <a:avLst>
              <a:gd name="adj1" fmla="val 1526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556792"/>
            <a:ext cx="8424936" cy="86409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>
              <a:lnSpc>
                <a:spcPct val="8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экологического благополучия, сохранение и развитие озелененных территорий общего пользования, улучшение санитарного и эстетического состояния территорий городского округа город Воронеж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72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476672"/>
            <a:ext cx="8352928" cy="93610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ЭКОЛОГИИ АДМИНИСТРАЦИИ ГОРОДСКОГО ОКРУГА ГОРОД ВОРОНЕЖ»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0"/>
            <a:ext cx="9144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«ОХРАНА ОКРУЖАЮЩЕЙ СРЕДЫ»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2636912"/>
            <a:ext cx="4140968" cy="1224136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общая   площадь   зеленых   насаждений   общего пользования  (парки,  сады, скверы  и  бульвары)  в пределах городской черты (га).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2636912"/>
            <a:ext cx="4284984" cy="4032448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 благоустроенных  зон  рекреации для населения, повышение качества их содержания;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снижение  техногенной  нагрузки   на   природные территории городского округа и сохранение  защитных функций  зеленых  зон  за  счет   реконструкции   и развития зеленого фонда, в том числе посадки  более 46 тыс. деревьев, 210  тыс.  кустарников,  4,8  га цветников;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снижение негативных экологических последствий, в том числе от чрезвычайных ситуаций природного и техногенного характера;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снижение численности безнадзорных животных и др.</a:t>
            </a: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979712" y="2492896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588224" y="2492896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283968" y="1484784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395536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73</a:t>
            </a:fld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3645024"/>
            <a:ext cx="4928154" cy="9361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рганизация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проведение международной выставки-ярмарки «Воронеж-Сад», конкурсов  в  области  охраны  окружающей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среды – 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2,7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2587" y="5700787"/>
            <a:ext cx="4907087" cy="8965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Отлов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безнадзорных животных за счет субвенции из областного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бюджета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2018 году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1,7 млн. рублей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2019 и 2020 годах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1,8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148064" y="908721"/>
            <a:ext cx="3672408" cy="201622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одержание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благоустройство муниципальных парков и скверов, озеленение территорий, реконструкция древесно-кустарниковых насаждений, вырубка аварийных насаждений, обрезка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деревьев –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106 млн. рублей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ежегодно.</a:t>
            </a:r>
          </a:p>
        </p:txBody>
      </p:sp>
      <p:sp>
        <p:nvSpPr>
          <p:cNvPr id="17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Расходы на реализацию муниципальной программы </a:t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«Охрана окружающей среды»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4578" name="AutoShape 2" descr="https://im3-tub-ru.yandex.net/i?id=19a1e666226e7b8671d9b2349752bfa8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2588" y="4653136"/>
            <a:ext cx="4907086" cy="9424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тилизация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промышленных и бытовых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отходов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0,3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ежегодно.</a:t>
            </a:r>
          </a:p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иквидация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несанкционированных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свалок – 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3,2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36096" y="5373216"/>
            <a:ext cx="3384376" cy="122413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ормирование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межевание земельных участков, занимаемых озелененными территориями общего пользования, постановка их на кадастровый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учет – </a:t>
            </a:r>
          </a:p>
          <a:p>
            <a:pPr algn="ctr">
              <a:lnSpc>
                <a:spcPct val="8000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 descr="Картинки по запросу воронеж город сад 201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01" r="14276" b="5163"/>
          <a:stretch/>
        </p:blipFill>
        <p:spPr bwMode="auto">
          <a:xfrm>
            <a:off x="1115616" y="1022136"/>
            <a:ext cx="3407191" cy="2501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центральный парк культуры и отдыха воронеж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068960"/>
            <a:ext cx="2952328" cy="19668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916832"/>
            <a:ext cx="8424936" cy="100811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МУНИЦИПАЛЬНОЙ 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эффективного управления муниципальным имуществом и рекламно-информационным пространством городского округа город Воронеж.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74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764704"/>
            <a:ext cx="7128792" cy="93610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ИМУЩЕСТВЕННЫХ И ЗЕМЕЛЬНЫХ ОТНОШЕНИЙ АДМИНИСТРАЦИИ ГОРОДСКОГО ОКРУГА ГОРОД ВОРОНЕЖ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ПРОГРАММА  </a:t>
            </a: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«УПРАВЛЕНИЕ МУНИЦИПЛЬНЫМ ИМУЩЕСТВОМ»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3140968"/>
            <a:ext cx="4104456" cy="1296144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ЦЕЛЕВЫЕ ИНДИКАТОРЫ: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поступление неналоговых доходов в бюджет городского округа город Воронеж от использования и реализации имущества.</a:t>
            </a: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3140968"/>
            <a:ext cx="4284984" cy="3168352"/>
          </a:xfrm>
          <a:prstGeom prst="round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плановых поступлений в бюджет городского округа город Воронеж неналоговых платежей по 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администрируемым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видам доходов;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доли объектов недвижимости, на которые зарегистрировано право собственности городского округа город Воронеж, до 56,61% в 2020 году;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увеличение доли земельных участков, на которые зарегистрировано право собственности городского округа город Воронеж, до 38,17% в 2020 году и др.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979712" y="2996952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660232" y="2996952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355976" y="1772816"/>
            <a:ext cx="72008" cy="72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395536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75</a:t>
            </a:fld>
            <a:endParaRPr lang="ru-RU" b="1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="" xmlns:p14="http://schemas.microsoft.com/office/powerpoint/2010/main" val="2203725608"/>
              </p:ext>
            </p:extLst>
          </p:nvPr>
        </p:nvGraphicFramePr>
        <p:xfrm>
          <a:off x="251520" y="1340768"/>
          <a:ext cx="471430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148064" y="3582144"/>
            <a:ext cx="3744416" cy="287119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Основное мероприятия «Совершенствование управления муниципальной собственностью и рекламно-информационным пространством  городского округа город Воронеж» в 2018 году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60 млн. рублей;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2019 и 2020 годах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50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1556792"/>
            <a:ext cx="3672408" cy="17281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деятельности МКУ «Городской центр муниципального имущества»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 16 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="" xmlns:p14="http://schemas.microsoft.com/office/powerpoint/2010/main" val="3555641078"/>
              </p:ext>
            </p:extLst>
          </p:nvPr>
        </p:nvGraphicFramePr>
        <p:xfrm>
          <a:off x="2195736" y="3140968"/>
          <a:ext cx="792088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543981608"/>
              </p:ext>
            </p:extLst>
          </p:nvPr>
        </p:nvGraphicFramePr>
        <p:xfrm>
          <a:off x="3347864" y="3645024"/>
          <a:ext cx="7200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5" name="Заголовок 2"/>
          <p:cNvSpPr txBox="1">
            <a:spLocks/>
          </p:cNvSpPr>
          <p:nvPr/>
        </p:nvSpPr>
        <p:spPr>
          <a:xfrm>
            <a:off x="251520" y="116632"/>
            <a:ext cx="87129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на реализацию муниципальной программы «Управление муниципальным имуществом»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ГОРОДСКАЯ АДРЕСНАЯ ИНВЕСТИЦИОННАЯ ПРОГРАММА  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2018 ГОД – 91,2 МЛН. РУБЛЕЙ, в т.ч.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="" xmlns:p14="http://schemas.microsoft.com/office/powerpoint/2010/main" val="890224001"/>
              </p:ext>
            </p:extLst>
          </p:nvPr>
        </p:nvGraphicFramePr>
        <p:xfrm>
          <a:off x="0" y="980728"/>
          <a:ext cx="8424936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48464" y="0"/>
            <a:ext cx="395536" cy="365125"/>
          </a:xfrm>
        </p:spPr>
        <p:txBody>
          <a:bodyPr/>
          <a:lstStyle/>
          <a:p>
            <a:fld id="{7B89A9E4-29E9-4BD5-94B2-3300B6D6B54B}" type="slidenum">
              <a:rPr lang="ru-RU" b="1" smtClean="0"/>
              <a:pPr/>
              <a:t>76</a:t>
            </a:fld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5616" y="116632"/>
            <a:ext cx="709303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УПРАВЛЕНИЕ  МУНИЦИПАЛЬНЫМ  ДОЛГОМ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9087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="" xmlns:p14="http://schemas.microsoft.com/office/powerpoint/2010/main" val="2395432692"/>
              </p:ext>
            </p:extLst>
          </p:nvPr>
        </p:nvGraphicFramePr>
        <p:xfrm>
          <a:off x="323528" y="1124744"/>
          <a:ext cx="7128792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547664" y="83671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Кредиты кредитных организаций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="" xmlns:p14="http://schemas.microsoft.com/office/powerpoint/2010/main" val="2167742581"/>
              </p:ext>
            </p:extLst>
          </p:nvPr>
        </p:nvGraphicFramePr>
        <p:xfrm>
          <a:off x="2771800" y="4149080"/>
          <a:ext cx="59046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139952" y="386104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Бюджетные кредиты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1800" y="3933056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млн.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328592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А</a:t>
            </a:r>
          </a:p>
          <a:p>
            <a:pPr indent="552450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Ассигнования </a:t>
            </a:r>
          </a:p>
          <a:p>
            <a:pPr indent="55245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Целевые денежные средства, выделенные из государственных, муниципальных источников на определенные нужды или конкретным организациям, лицам.	</a:t>
            </a:r>
          </a:p>
          <a:p>
            <a:pPr indent="552450"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это предельные объемы денежных средств, предусмотренных в соответствующем финансовом году для исполнения 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бюджетных обязательств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552450">
              <a:buNone/>
            </a:pP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>
              <a:buNone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None/>
            </a:pPr>
            <a:endParaRPr lang="ru-RU" sz="11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Пример: бюджетные ассигнования на социальное обеспечение населения – пенсии, пособия, компенсации и другие социальные выплаты.</a:t>
            </a:r>
          </a:p>
          <a:p>
            <a:pPr indent="552450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699792" y="342900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27584" y="3861048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52450" algn="just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Бюджетные обязательства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расходные обязательства, подлежащие исполнению в соответствующем финансовом году. </a:t>
            </a:r>
          </a:p>
        </p:txBody>
      </p:sp>
      <p:pic>
        <p:nvPicPr>
          <p:cNvPr id="1026" name="Picture 2" descr="&amp;bcy;&amp;yucy;&amp;dcy;&amp;zhcy;&amp;iecy;&amp;tcy;&amp;ncy;&amp;ycy;&amp;iecy; &amp;acy;&amp;scy;&amp;scy;&amp;icy;&amp;gcy;&amp;ncy;&amp;ocy;&amp;vcy;&amp;acy;&amp;ncy;&amp;icy;&amp;yacy; &amp;ecy;&amp;tcy;&amp;ocy;"/>
          <p:cNvPicPr>
            <a:picLocks noChangeAspect="1" noChangeArrowheads="1"/>
          </p:cNvPicPr>
          <p:nvPr/>
        </p:nvPicPr>
        <p:blipFill>
          <a:blip r:embed="rId2" cstate="print"/>
          <a:srcRect t="33729"/>
          <a:stretch>
            <a:fillRect/>
          </a:stretch>
        </p:blipFill>
        <p:spPr bwMode="auto">
          <a:xfrm>
            <a:off x="5508104" y="3212976"/>
            <a:ext cx="3122712" cy="1926285"/>
          </a:xfrm>
          <a:prstGeom prst="rect">
            <a:avLst/>
          </a:prstGeom>
          <a:noFill/>
        </p:spPr>
      </p:pic>
      <p:sp>
        <p:nvSpPr>
          <p:cNvPr id="1028" name="AutoShape 4" descr="https://cdn.riastatic.com/photos/ria/dom_news_logo/20/2057/205735/205735m.jpg?v=140196523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        Глоссарий</a:t>
            </a:r>
          </a:p>
        </p:txBody>
      </p:sp>
      <p:pic>
        <p:nvPicPr>
          <p:cNvPr id="12" name="Picture 2" descr="http://liftvdome.ru/upload/medialibrary/b3a/b3a16dd7ea6b750af28fb4e54b2a5c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6632"/>
            <a:ext cx="1534318" cy="119675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0"/>
            <a:ext cx="8229600" cy="46531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		</a:t>
            </a:r>
            <a:r>
              <a:rPr lang="ru-RU" sz="4400" b="1" dirty="0" smtClean="0">
                <a:solidFill>
                  <a:srgbClr val="469729"/>
                </a:solidFill>
                <a:latin typeface="Monotype Corsiva" pitchFamily="66" charset="0"/>
                <a:cs typeface="Times New Roman" pitchFamily="18" charset="0"/>
              </a:rPr>
              <a:t>Б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800" b="1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 муниципального образования</a:t>
            </a:r>
          </a:p>
          <a:p>
            <a:pPr indent="466725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Основной финансовый документ муниципального образования на текущий финансовый год и плановый период, принимаемый представительным органом местного самоуправления </a:t>
            </a:r>
            <a:r>
              <a:rPr 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(в городском округе город Воронеж бюджет принимается Воронежской городской Думой).</a:t>
            </a:r>
          </a:p>
          <a:p>
            <a:pPr indent="466725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2.Фонд денежных средств, формируемый и используемый для решения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вопросов местного значения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55245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endParaRPr lang="ru-RU" sz="1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/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924944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местного значения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вопросы непосредственного обеспечения жизнедеятельности населения муниципального образования, решение которых осуществляется населением и (или) органами местного самоуправления самостоятельно (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перечислены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ст.16 федерального закона от 06.10.2003 №131-ФЗ «Об общих принципах организации местного самоуправления в Российской Федерации»).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339752" y="2780928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899592" y="4725144"/>
            <a:ext cx="6192688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Организация в границах городского округа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электро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-, тепло-,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газо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и водоснабжения населения, водоотведения, снабжения населения топливом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99592" y="5661248"/>
            <a:ext cx="6192688" cy="8640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Дорожная деятельность в отношении автомобильных дорог местного значения в границах городского округа и обеспечение безопасности дорожного движения на них</a:t>
            </a:r>
          </a:p>
        </p:txBody>
      </p:sp>
      <p:pic>
        <p:nvPicPr>
          <p:cNvPr id="30722" name="Picture 2" descr="http://d1.izvestia29.ru/data/files/ed/48/000048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725144"/>
            <a:ext cx="1292829" cy="897614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0724" name="AutoShape 4" descr="https://im1-tub-ru.yandex.net/i?id=3296f3e4d4d3c096789a33b49902550c&amp;n=33&amp;h=215&amp;w=3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im1-tub-ru.yandex.net/i?id=3296f3e4d4d3c096789a33b49902550c&amp;n=33&amp;h=215&amp;w=34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 descr="https://cdn.riastatic.com/photos/ria/dom_news_logo/20/2057/205735/205735m.jpg?v=140196523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Рисунок 23" descr="дорог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6296" y="5661248"/>
            <a:ext cx="1296144" cy="90010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2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2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 «скользящей трехлетки»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373216"/>
            <a:ext cx="8229600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Каждый год 3-летний период бюджетного планирования сдвигается на 1 год вперед, то есть корректируются ранее утвержденные параметры 1-го и 2-го года, добавляются параметры 3-го года.</a:t>
            </a:r>
          </a:p>
          <a:p>
            <a:pPr algn="ctr">
              <a:buNone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0"/>
            <a:ext cx="2133600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11563" y="1052737"/>
          <a:ext cx="7936134" cy="41599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73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90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591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71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8334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59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6083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31763">
                <a:tc rowSpan="8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Разработка</a:t>
                      </a:r>
                      <a:r>
                        <a:rPr lang="ru-RU" b="1" baseline="0" dirty="0" smtClean="0"/>
                        <a:t> бюджета на   3-летний период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Периоды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Т+3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Т+4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09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/>
                        <a:t>Очередной год</a:t>
                      </a: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/>
                        <a:t>Плановый период,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Разработка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Корректировка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94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Очередной год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Плановый период,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176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Корректировка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94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Очередной год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Плановый период,</a:t>
                      </a:r>
                      <a:r>
                        <a:rPr lang="ru-RU" b="1" baseline="0" dirty="0" smtClean="0"/>
                        <a:t> 2 года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Стрелка вниз 7"/>
          <p:cNvSpPr/>
          <p:nvPr/>
        </p:nvSpPr>
        <p:spPr>
          <a:xfrm>
            <a:off x="3779912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940152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004048" y="414908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948264" y="414908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732240" y="3068960"/>
            <a:ext cx="360040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668344" y="3068960"/>
            <a:ext cx="360040" cy="151216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 flipH="1">
            <a:off x="2483768" y="1196752"/>
            <a:ext cx="576064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166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классификация</a:t>
            </a:r>
            <a:endParaRPr lang="ru-RU" sz="1800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Группировка </a:t>
            </a: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доходов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бюджетов всех уровней бюджетной системы РФ, а также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источников финансирования дефицитов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этих бюджетов, используемая для составления и исполнения бюджетов.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400" dirty="0"/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4716016" y="1196752"/>
            <a:ext cx="0" cy="28803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444208" y="1484784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1043608" y="2060847"/>
            <a:ext cx="2664296" cy="1956923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Поступающие от населения, организаций, учреждений в бюджет денежные средства в виде налогов, неналоговых поступлений (пошлины, доходы от продажи имущества, штрафы и др.), безвозмездных поступлений.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3275856" y="4077072"/>
            <a:ext cx="3024336" cy="2376264"/>
          </a:xfrm>
          <a:prstGeom prst="round2DiagRect">
            <a:avLst/>
          </a:prstGeom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Денежные средства бюджета, направляемые на финансовое обеспечение задач и функций местного самоуправления (на образование, культуру, транспорт, дорожное хозяйство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dirty="0"/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5940152" y="2060848"/>
            <a:ext cx="2664296" cy="1956923"/>
          </a:xfrm>
          <a:prstGeom prst="round2Diag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Денежные средства, направляемые на покрытие дефицита бюджета (кредиты кредитных организаций, бюджетные кредиты).</a:t>
            </a:r>
          </a:p>
        </p:txBody>
      </p:sp>
      <p:sp>
        <p:nvSpPr>
          <p:cNvPr id="14338" name="AutoShape 2" descr="https://im2-tub-ru.yandex.net/i?id=95f7495015689caa3ff45e3ef17d47d2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im2-tub-ru.yandex.net/i?id=95f7495015689caa3ff45e3ef17d47d2&amp;n=33&amp;h=215&amp;w=32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Рисунок 34" descr="день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437112"/>
            <a:ext cx="2068463" cy="1520634"/>
          </a:xfrm>
          <a:prstGeom prst="rect">
            <a:avLst/>
          </a:prstGeom>
        </p:spPr>
      </p:pic>
      <p:pic>
        <p:nvPicPr>
          <p:cNvPr id="14342" name="Picture 6" descr="http://feodom.feo.ua/news/foto/20375_7b22cd313bfe5d58869c780ad5e8e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365104"/>
            <a:ext cx="2088232" cy="16705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79512" y="404664"/>
            <a:ext cx="8445624" cy="6048672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indent="552450" algn="just">
              <a:buNone/>
            </a:pPr>
            <a:r>
              <a:rPr lang="ru-RU" sz="20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Основанная на экономических отношениях и государственном устройстве Российской Федерации, регулируемая законодательством Российской Федерации </a:t>
            </a:r>
            <a:r>
              <a:rPr lang="ru-RU" sz="1800" b="1" dirty="0" smtClean="0">
                <a:solidFill>
                  <a:srgbClr val="FB5B4F"/>
                </a:solidFill>
                <a:latin typeface="Times New Roman" pitchFamily="18" charset="0"/>
                <a:cs typeface="Times New Roman" pitchFamily="18" charset="0"/>
              </a:rPr>
              <a:t>совокупность</a:t>
            </a:r>
          </a:p>
          <a:p>
            <a:pPr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1988840"/>
            <a:ext cx="417646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федерального бюджета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3808" y="2636912"/>
            <a:ext cx="4176464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бюджетов субъектов Российской Федерации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бюджет Воронежской области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43808" y="3861048"/>
            <a:ext cx="4176464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местных бюджетов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бюджет городского округа города Воронежа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843808" y="5085184"/>
            <a:ext cx="4176464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бюджетов государственных внебюджетных фондов </a:t>
            </a:r>
            <a:r>
              <a:rPr lang="ru-RU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(например, Пенсионный фонд РФ)</a:t>
            </a:r>
            <a:endParaRPr lang="ru-RU" i="1" dirty="0"/>
          </a:p>
        </p:txBody>
      </p:sp>
      <p:grpSp>
        <p:nvGrpSpPr>
          <p:cNvPr id="2" name="Группа 13"/>
          <p:cNvGrpSpPr/>
          <p:nvPr/>
        </p:nvGrpSpPr>
        <p:grpSpPr>
          <a:xfrm>
            <a:off x="1403648" y="1988840"/>
            <a:ext cx="1440160" cy="3672408"/>
            <a:chOff x="1403648" y="1988840"/>
            <a:chExt cx="1440160" cy="3672408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03648" y="1988840"/>
              <a:ext cx="0" cy="367240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1403648" y="5661248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1403648" y="4365104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>
              <a:off x="1403648" y="3140968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1403648" y="2204864"/>
              <a:ext cx="14401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6336704"/>
          </a:xfrm>
        </p:spPr>
        <p:txBody>
          <a:bodyPr>
            <a:normAutofit/>
          </a:bodyPr>
          <a:lstStyle/>
          <a:p>
            <a:pPr indent="552450">
              <a:buNone/>
            </a:pPr>
            <a:r>
              <a:rPr lang="ru-RU" sz="19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Бюджетная смета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	Документ, устанавливающий </a:t>
            </a:r>
            <a:r>
              <a:rPr lang="ru-RU" sz="19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лимиты бюджетных обязательств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казенного учреждения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700808"/>
            <a:ext cx="4176464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лимит бюджетных обязательств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объем прав в денежном выражении на принятие казенным учреждением бюджетных обязательств и (или) их исполнение в текущем финансовом году (текущем финансовом году и плановом периоде)</a:t>
            </a:r>
            <a:endParaRPr lang="ru-RU" dirty="0"/>
          </a:p>
        </p:txBody>
      </p: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>
            <a:off x="6444208" y="1052736"/>
            <a:ext cx="21602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15" idx="0"/>
          </p:cNvCxnSpPr>
          <p:nvPr/>
        </p:nvCxnSpPr>
        <p:spPr>
          <a:xfrm>
            <a:off x="2483768" y="13407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211960" y="4653136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3789040"/>
            <a:ext cx="4176464" cy="25853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Например, муниципальное казенное учреждение «Дирекция единого заказчика капитального строительства» выполняет работы по строительному контролю, финансовое обеспечение которых  осуществляет за счет муниципального бюджета городского округа город Воронеж на основании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бюджетной сметы.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5576" y="1700808"/>
            <a:ext cx="3456384" cy="4680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РФ полномочий органов местного самоуправления, финансовое обеспечение деятельности которого осуществляется за счет средств муниципального бюджета на основании бюджетной сметы.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332656"/>
            <a:ext cx="5544616" cy="58326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Г</a:t>
            </a:r>
            <a:endParaRPr lang="ru-RU" sz="1800" dirty="0" smtClean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Главный администратор доходов бюджета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 местного самоуправления, казенное учреждение, имеющий(ее) в своем ведении администраторов доходов бюджета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управы районов городского округа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552450" algn="just"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 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местного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самоуправления,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организация,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имеющий(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своем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ведении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администраторов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источников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финансирования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дефицита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бюджета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управление финансово-бюджетной политики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(ГРБС)</a:t>
            </a:r>
            <a:endParaRPr lang="ru-RU" sz="1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Орган местного самоуправления или наиболее значимое учреждение науки, образования, культуры,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управление образования и молодежной политики, управление культуры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012160" y="692696"/>
            <a:ext cx="576064" cy="496855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00193" y="2636912"/>
            <a:ext cx="28438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Участники бюджетного процесса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93507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b="1" dirty="0" smtClean="0">
                <a:solidFill>
                  <a:srgbClr val="CC3300"/>
                </a:solidFill>
                <a:latin typeface="Monotype Corsiva" pitchFamily="66" charset="0"/>
                <a:cs typeface="Times New Roman" pitchFamily="18" charset="0"/>
              </a:rPr>
              <a:t>Е</a:t>
            </a:r>
            <a:r>
              <a:rPr lang="ru-RU" sz="1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indent="552450">
              <a:buNone/>
            </a:pPr>
            <a:r>
              <a:rPr lang="ru-RU" sz="1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Единый счет бюджета</a:t>
            </a:r>
            <a:endParaRPr lang="ru-RU" sz="1800" dirty="0" smtClean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Счет (совокупность счетов), открытый (открытых) Федеральному казначейству в учреждении Центрального банка РФ отдельно по каждому бюджету бюджетной системы РФ для осуществления операций по кассовым поступлениям в бюджет и кассовым выплатам из бюджета.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139952" y="3573016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0242" idx="1"/>
            <a:endCxn id="10242" idx="1"/>
          </p:cNvCxnSpPr>
          <p:nvPr/>
        </p:nvCxnSpPr>
        <p:spPr>
          <a:xfrm>
            <a:off x="5724128" y="3893282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211960" y="4005064"/>
            <a:ext cx="15841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44" name="Picture 4" descr="http://www.cheb.net/pics/big/143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24944"/>
            <a:ext cx="3211861" cy="1973958"/>
          </a:xfrm>
          <a:prstGeom prst="rect">
            <a:avLst/>
          </a:prstGeom>
          <a:noFill/>
        </p:spPr>
      </p:pic>
      <p:pic>
        <p:nvPicPr>
          <p:cNvPr id="10242" name="Picture 2" descr="http://cs620620.vk.me/v620620051/1277e/l3UAXvvr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20888"/>
            <a:ext cx="2179338" cy="2944788"/>
          </a:xfrm>
          <a:prstGeom prst="rect">
            <a:avLst/>
          </a:prstGeom>
          <a:noFill/>
        </p:spPr>
      </p:pic>
      <p:sp>
        <p:nvSpPr>
          <p:cNvPr id="10246" name="AutoShape 6" descr="https://im0-tub-ru.yandex.net/i?id=111b2b4eb42c2114bef2d2c800c0842a&amp;n=33&amp;h=215&amp;w=2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15"/>
          <p:cNvGrpSpPr/>
          <p:nvPr/>
        </p:nvGrpSpPr>
        <p:grpSpPr>
          <a:xfrm>
            <a:off x="4644008" y="4509120"/>
            <a:ext cx="1224136" cy="1469777"/>
            <a:chOff x="4644008" y="4509120"/>
            <a:chExt cx="1224136" cy="1469777"/>
          </a:xfrm>
        </p:grpSpPr>
        <p:pic>
          <p:nvPicPr>
            <p:cNvPr id="10248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4509120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4644008" y="5517232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 Федеральный бюджет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17"/>
          <p:cNvGrpSpPr/>
          <p:nvPr/>
        </p:nvGrpSpPr>
        <p:grpSpPr>
          <a:xfrm>
            <a:off x="6156176" y="5373216"/>
            <a:ext cx="1368152" cy="1484784"/>
            <a:chOff x="6156176" y="5373216"/>
            <a:chExt cx="1368152" cy="1484784"/>
          </a:xfrm>
        </p:grpSpPr>
        <p:pic>
          <p:nvPicPr>
            <p:cNvPr id="24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00192" y="5373216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30" name="TextBox 29"/>
            <p:cNvSpPr txBox="1"/>
            <p:nvPr/>
          </p:nvSpPr>
          <p:spPr>
            <a:xfrm>
              <a:off x="6156176" y="6396335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Областной бюджет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8"/>
          <p:cNvGrpSpPr/>
          <p:nvPr/>
        </p:nvGrpSpPr>
        <p:grpSpPr>
          <a:xfrm>
            <a:off x="7667328" y="4509120"/>
            <a:ext cx="1476672" cy="1469777"/>
            <a:chOff x="7667328" y="4509120"/>
            <a:chExt cx="1476672" cy="1469777"/>
          </a:xfrm>
        </p:grpSpPr>
        <p:pic>
          <p:nvPicPr>
            <p:cNvPr id="25" name="Picture 8" descr="http://19.img.avito.st/140x105/157200161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12360" y="4509120"/>
              <a:ext cx="1096516" cy="1151342"/>
            </a:xfrm>
            <a:prstGeom prst="ellipse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7667328" y="5517232"/>
              <a:ext cx="14766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Муниципальный бюджет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793507"/>
          </a:xfrm>
        </p:spPr>
        <p:txBody>
          <a:bodyPr>
            <a:noAutofit/>
          </a:bodyPr>
          <a:lstStyle/>
          <a:p>
            <a:pPr indent="552450">
              <a:buNone/>
            </a:pPr>
            <a:r>
              <a:rPr lang="ru-RU" b="1" dirty="0" smtClean="0">
                <a:solidFill>
                  <a:srgbClr val="FF6600"/>
                </a:solidFill>
                <a:latin typeface="Monotype Corsiva" pitchFamily="66" charset="0"/>
                <a:cs typeface="Times New Roman" pitchFamily="18" charset="0"/>
              </a:rPr>
              <a:t>М</a:t>
            </a:r>
            <a:endParaRPr lang="ru-RU" sz="1800" dirty="0" smtClean="0">
              <a:solidFill>
                <a:srgbClr val="FF66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		Межбюджетные отношения</a:t>
            </a:r>
            <a:endParaRPr lang="ru-RU" sz="18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Взаимоотношения между публично-правовыми образованиями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Российская Федерация, субъекты Российской Федерации, муниципальные образования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по вопросам осуществления бюджетного процесса.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18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Средства, предоставляемые одним бюджетом бюджетной системы РФ другому бюджету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поступления: субсидии, субвенции, дотации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Муниципальная гарантия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Вид долгового обязательства муниципального образования, который предполагает обязанность муниципального образования уплатить кредитору (бенефициару) определенную денежную сумму за должника (принципала) за счет средств бюджета при наступлении гарантийного случая.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https://i.ytimg.com/vi/KHM_PIgrd6s/hqdefault.jpg"/>
          <p:cNvPicPr>
            <a:picLocks noChangeAspect="1" noChangeArrowheads="1"/>
          </p:cNvPicPr>
          <p:nvPr/>
        </p:nvPicPr>
        <p:blipFill>
          <a:blip r:embed="rId2" cstate="print"/>
          <a:srcRect t="10500" b="7601"/>
          <a:stretch>
            <a:fillRect/>
          </a:stretch>
        </p:blipFill>
        <p:spPr bwMode="auto">
          <a:xfrm>
            <a:off x="2987824" y="4869160"/>
            <a:ext cx="2987824" cy="183524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6858000"/>
          </a:xfrm>
        </p:spPr>
        <p:txBody>
          <a:bodyPr>
            <a:normAutofit/>
          </a:bodyPr>
          <a:lstStyle/>
          <a:p>
            <a:pPr indent="552450" algn="just">
              <a:buNone/>
            </a:pPr>
            <a:r>
              <a:rPr lang="ru-RU" sz="20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lvl="0"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Обязательства публично – правового образования по полученным кредитам, выпущенным ценным бумагам, предоставленным гарантиям перед третьими лицами. (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муниципальный долг городского округа город Воронеж в 2015 году сократился, так как было погашено кредитов больше, чем привлечено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552450" algn="just">
              <a:buNone/>
            </a:pPr>
            <a:r>
              <a:rPr lang="ru-RU" sz="20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Муниципальное задание</a:t>
            </a:r>
          </a:p>
          <a:p>
            <a:pPr algn="just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Документ, содержащий требования к составу, качеству, объему, условиям, порядку и результатам оказания муниципальных услуг (выполнения работ) (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Например, Детская школа искусств №7 оказывает муниципальные услуги, в том числе услугу «реализация дополнительных </a:t>
            </a:r>
            <a:r>
              <a:rPr lang="ru-RU" sz="20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предпрофессиональных</a:t>
            </a:r>
            <a:r>
              <a:rPr lang="ru-RU" sz="20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программ в области искусств – фортепиано»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.</a:t>
            </a:r>
          </a:p>
          <a:p>
            <a:pPr indent="552450" algn="just">
              <a:buNone/>
            </a:pPr>
            <a:r>
              <a:rPr 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Более подробную информацию о муниципальных заданиях муниципальных учреждений можно найти на сайте </a:t>
            </a:r>
            <a:r>
              <a:rPr lang="en-US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www.bus.gov.ru.</a:t>
            </a:r>
            <a:endParaRPr lang="ru-RU" sz="18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20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5435" r="7949" b="65036"/>
          <a:stretch>
            <a:fillRect/>
          </a:stretch>
        </p:blipFill>
        <p:spPr bwMode="auto">
          <a:xfrm>
            <a:off x="1619672" y="5085184"/>
            <a:ext cx="604867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858000"/>
          </a:xfrm>
        </p:spPr>
        <p:txBody>
          <a:bodyPr>
            <a:normAutofit/>
          </a:bodyPr>
          <a:lstStyle/>
          <a:p>
            <a:pPr marL="324000" indent="552450">
              <a:buNone/>
            </a:pPr>
            <a:r>
              <a:rPr lang="ru-RU" sz="55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Муниципальные услуги (работы)</a:t>
            </a:r>
          </a:p>
          <a:p>
            <a:pPr marL="324000" lvl="0" algn="just">
              <a:buNone/>
            </a:pP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	Услуги (работы), оказываемые (выполняемые) органами местного самоуправления, муниципальными учреждениями (</a:t>
            </a:r>
            <a:r>
              <a:rPr lang="ru-RU" sz="1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см. Муниципальное задание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b="1" dirty="0" smtClean="0">
                <a:solidFill>
                  <a:schemeClr val="accent3"/>
                </a:solidFill>
                <a:latin typeface="Monotype Corsiva" pitchFamily="66" charset="0"/>
                <a:cs typeface="Times New Roman" pitchFamily="18" charset="0"/>
              </a:rPr>
              <a:t>Н</a:t>
            </a:r>
          </a:p>
          <a:p>
            <a:pPr indent="552450" algn="just">
              <a:buNone/>
            </a:pPr>
            <a:r>
              <a:rPr lang="ru-RU" b="1" dirty="0" smtClean="0">
                <a:solidFill>
                  <a:srgbClr val="FF6600"/>
                </a:solidFill>
                <a:latin typeface="Monotype Corsiva" pitchFamily="66" charset="0"/>
                <a:cs typeface="Times New Roman" pitchFamily="18" charset="0"/>
              </a:rPr>
              <a:t>	</a:t>
            </a:r>
            <a:r>
              <a:rPr lang="ru-RU" sz="1800" b="1" dirty="0" err="1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800" b="1" dirty="0" smtClean="0">
                <a:solidFill>
                  <a:srgbClr val="469729"/>
                </a:solidFill>
                <a:latin typeface="Times New Roman" pitchFamily="18" charset="0"/>
                <a:cs typeface="Times New Roman" pitchFamily="18" charset="0"/>
              </a:rPr>
              <a:t> расходы</a:t>
            </a:r>
            <a:endParaRPr lang="ru-RU" sz="1800" dirty="0" smtClean="0">
              <a:solidFill>
                <a:srgbClr val="46972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Расходные обязательства, не включенные в муниципальные программы     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см. Муниципальные программы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552450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О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Отчетный финансовый год</a:t>
            </a: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Год, предшествующий текущему финансовому году.</a:t>
            </a:r>
          </a:p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</a:t>
            </a:r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Год, следующий за текущим финансовым годом.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en-US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300192" y="3861048"/>
            <a:ext cx="504056" cy="1368152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7092280" y="4437112"/>
            <a:ext cx="864096" cy="216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259632" y="5805264"/>
            <a:ext cx="864096" cy="21602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67744" y="5380672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Текущий финансовый год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котором осуществляется исполнение бюджета, составление и рассмотрение проекта бюджета на очередной финансовый год и плановый период         (очередной финансовый год и плановый период).</a:t>
            </a:r>
          </a:p>
          <a:p>
            <a:endParaRPr lang="ru-RU" dirty="0"/>
          </a:p>
        </p:txBody>
      </p:sp>
      <p:sp>
        <p:nvSpPr>
          <p:cNvPr id="8194" name="AutoShape 2" descr="https://im2-tub-ru.yandex.net/i?id=28abc7edd641d0915cd5632a600469b4&amp;n=33&amp;h=113&amp;w=1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im2-tub-ru.yandex.net/i?id=28abc7edd641d0915cd5632a600469b4&amp;n=33&amp;h=113&amp;w=17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мун услу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1556792"/>
            <a:ext cx="1719833" cy="107632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83264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Публичные нормативные обязательства</a:t>
            </a: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ежемесячные денежные выплаты из бюджета городского округа гражданам, имеющим почетное звание «Почетный гражданин городского округа город Воронеж»).</a:t>
            </a:r>
          </a:p>
          <a:p>
            <a:pPr indent="552450" algn="just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Р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муниципального бюджета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Денежные средства, направляемые на финансовое обеспечение задач и функций местного самоуправления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группируются по разделам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Группа 24"/>
          <p:cNvGrpSpPr/>
          <p:nvPr/>
        </p:nvGrpSpPr>
        <p:grpSpPr>
          <a:xfrm>
            <a:off x="2123728" y="4005064"/>
            <a:ext cx="5076564" cy="2088232"/>
            <a:chOff x="2123728" y="4005064"/>
            <a:chExt cx="5076564" cy="2088232"/>
          </a:xfrm>
        </p:grpSpPr>
        <p:cxnSp>
          <p:nvCxnSpPr>
            <p:cNvPr id="16" name="Прямая со стрелкой 15"/>
            <p:cNvCxnSpPr/>
            <p:nvPr/>
          </p:nvCxnSpPr>
          <p:spPr>
            <a:xfrm flipH="1">
              <a:off x="2915816" y="4005064"/>
              <a:ext cx="2016224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/>
            <p:nvPr/>
          </p:nvCxnSpPr>
          <p:spPr>
            <a:xfrm flipH="1">
              <a:off x="3131840" y="4005064"/>
              <a:ext cx="1800200" cy="10081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endCxn id="10" idx="0"/>
            </p:cNvCxnSpPr>
            <p:nvPr/>
          </p:nvCxnSpPr>
          <p:spPr>
            <a:xfrm flipH="1">
              <a:off x="4752020" y="4005064"/>
              <a:ext cx="18002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endCxn id="12" idx="0"/>
            </p:cNvCxnSpPr>
            <p:nvPr/>
          </p:nvCxnSpPr>
          <p:spPr>
            <a:xfrm flipH="1">
              <a:off x="3311860" y="4005064"/>
              <a:ext cx="1620180" cy="1584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>
              <a:endCxn id="11" idx="0"/>
            </p:cNvCxnSpPr>
            <p:nvPr/>
          </p:nvCxnSpPr>
          <p:spPr>
            <a:xfrm flipH="1">
              <a:off x="2123728" y="4005064"/>
              <a:ext cx="2808312" cy="20882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/>
            <p:nvPr/>
          </p:nvCxnSpPr>
          <p:spPr>
            <a:xfrm flipH="1">
              <a:off x="4572000" y="4005064"/>
              <a:ext cx="324036" cy="20882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>
              <a:endCxn id="13" idx="0"/>
            </p:cNvCxnSpPr>
            <p:nvPr/>
          </p:nvCxnSpPr>
          <p:spPr>
            <a:xfrm>
              <a:off x="4932040" y="4005064"/>
              <a:ext cx="1116124" cy="15841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5" name="Прямая со стрелкой 34"/>
            <p:cNvCxnSpPr>
              <a:endCxn id="6" idx="0"/>
            </p:cNvCxnSpPr>
            <p:nvPr/>
          </p:nvCxnSpPr>
          <p:spPr>
            <a:xfrm>
              <a:off x="4932040" y="4005064"/>
              <a:ext cx="2268252" cy="20882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>
              <a:endCxn id="9" idx="0"/>
            </p:cNvCxnSpPr>
            <p:nvPr/>
          </p:nvCxnSpPr>
          <p:spPr>
            <a:xfrm>
              <a:off x="4932040" y="4005064"/>
              <a:ext cx="2268252" cy="10081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/>
            <p:cNvCxnSpPr>
              <a:endCxn id="14" idx="0"/>
            </p:cNvCxnSpPr>
            <p:nvPr/>
          </p:nvCxnSpPr>
          <p:spPr>
            <a:xfrm>
              <a:off x="4932040" y="4005064"/>
              <a:ext cx="2196244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Группа 25"/>
          <p:cNvGrpSpPr/>
          <p:nvPr/>
        </p:nvGrpSpPr>
        <p:grpSpPr>
          <a:xfrm>
            <a:off x="899592" y="4293096"/>
            <a:ext cx="7632848" cy="2304256"/>
            <a:chOff x="899592" y="4293096"/>
            <a:chExt cx="7632848" cy="230425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403648" y="4293096"/>
              <a:ext cx="2088232" cy="57606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Общегосударственные вопросы</a:t>
              </a: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868144" y="6093296"/>
              <a:ext cx="2664296" cy="50405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Обслуживание муниципального долга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187624" y="5013176"/>
              <a:ext cx="2160240" cy="3600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Национальная экономика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707904" y="6093296"/>
              <a:ext cx="1800200" cy="5040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Охрана окружающей среды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228184" y="5013176"/>
              <a:ext cx="1944216" cy="36004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Социальная политика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07904" y="4437112"/>
              <a:ext cx="2088232" cy="93610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Национальная безопасность и правоохранительная деятельность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99592" y="6093296"/>
              <a:ext cx="2448272" cy="50405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Жилищно-коммунальное хозяйство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411760" y="5589240"/>
              <a:ext cx="1800200" cy="2880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Образование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076056" y="5589240"/>
              <a:ext cx="1944216" cy="288032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Культура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012160" y="4293096"/>
              <a:ext cx="2232248" cy="57606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Физическая культура и спорт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468052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32656"/>
            <a:ext cx="7992888" cy="595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552450" algn="just">
              <a:spcBef>
                <a:spcPct val="20000"/>
              </a:spcBef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</a:t>
            </a:r>
          </a:p>
          <a:p>
            <a:pPr>
              <a:buNone/>
            </a:pPr>
            <a:r>
              <a:rPr lang="ru-RU" b="1" dirty="0" smtClean="0">
                <a:solidFill>
                  <a:srgbClr val="DC801A"/>
                </a:solidFill>
                <a:latin typeface="Times New Roman" pitchFamily="18" charset="0"/>
                <a:cs typeface="Times New Roman" pitchFamily="18" charset="0"/>
              </a:rPr>
              <a:t>	Сводная бюджетная роспись</a:t>
            </a:r>
            <a:endParaRPr lang="ru-RU" dirty="0" smtClean="0">
              <a:solidFill>
                <a:srgbClr val="DC801A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Документ, который составляется и ведется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органом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целях организации исполнения бюджета по расходам бюджета и источникам финансирования дефицита бюджета.</a:t>
            </a:r>
          </a:p>
          <a:p>
            <a:pPr indent="895350"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endParaRPr lang="ru-RU" sz="3200" b="1" dirty="0" smtClean="0">
              <a:solidFill>
                <a:srgbClr val="33CC33"/>
              </a:solidFill>
              <a:latin typeface="Monotype Corsiva" pitchFamily="66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endParaRPr lang="ru-RU" sz="3200" b="1" dirty="0" smtClean="0">
              <a:solidFill>
                <a:srgbClr val="33CC33"/>
              </a:solidFill>
              <a:latin typeface="Monotype Corsiva" pitchFamily="66" charset="0"/>
              <a:cs typeface="Times New Roman" pitchFamily="18" charset="0"/>
            </a:endParaRPr>
          </a:p>
          <a:p>
            <a:pPr marL="342900" indent="552450" algn="just">
              <a:spcBef>
                <a:spcPct val="20000"/>
              </a:spcBef>
              <a:buNone/>
            </a:pPr>
            <a:r>
              <a:rPr lang="ru-RU" sz="3200" b="1" dirty="0" smtClean="0">
                <a:solidFill>
                  <a:srgbClr val="33CC33"/>
                </a:solidFill>
                <a:latin typeface="Monotype Corsiva" pitchFamily="66" charset="0"/>
                <a:cs typeface="Times New Roman" pitchFamily="18" charset="0"/>
              </a:rPr>
              <a:t>У</a:t>
            </a:r>
          </a:p>
          <a:p>
            <a:pPr indent="89535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Субъекты, осуществляющие деятельность по составлению и рассмотрению проекта бюджета, утверждению и исполнению бюджета, контролю за его исполнением, осуществлению бюджетного учета, составлению, внешней проверке, рассмотрению и утверждению бюджетной отчетности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см. главные администраторы доходов бюджета, главные распорядители бюджетных средств, главные администраторы источников финансирования дефицита 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7020272" y="134076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491880" y="1916832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Финансовый орган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 местном уровне) – органы (должностные лица) местных администраций, осуществляющие составление и организацию исполнения местных бюджетов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департаменты финансов, управления финансов, финансовые отделы и 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.).</a:t>
            </a:r>
          </a:p>
        </p:txBody>
      </p:sp>
      <p:pic>
        <p:nvPicPr>
          <p:cNvPr id="40962" name="Picture 2" descr="http://engels-segodnya.ru/files/pages/9625/1464354652general_pages_27_May_2016_i9625_spravochnaya_informaciya_ob_ipotechnom_kreditovanii_v_saratovskoi_obla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2160240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Бюджетная политика на 2018 год и плановый период 2019 и 2020 годов будет отвечать принципам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достоверности бюджета, полноты отражения доходов, расходов и источников финансирования дефицита бюджета, сбалансированности бюджета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установленных Бюджетным кодексом Российской Федерации, и направлена на дальнейшее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расходов бюджета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100392" y="0"/>
            <a:ext cx="1043608" cy="365125"/>
          </a:xfrm>
        </p:spPr>
        <p:txBody>
          <a:bodyPr/>
          <a:lstStyle/>
          <a:p>
            <a:fld id="{7B89A9E4-29E9-4BD5-94B2-3300B6D6B54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 И ЗАДАЧИ БЮДЖЕТНОЙ И НАЛОГОВОЙ ПОЛИТИКИ НА 2018 ГОД И ПЛАНОВЫЙ ПЕРИОД 2019 И 2020 ГОДОВ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1520" y="2492896"/>
            <a:ext cx="5328592" cy="25202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первый план выходит решение задач переориентации бюджетных ассигнований в рамках существующих бюджетных ограничений на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реализацию приоритетных направлений социально-экономической политики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достижение измеримых общественно значимых результатов, наиболее важные из которых установлены Указами Президента Российской Федерации от 7 мая 2012 года и национальными проектами.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23528" y="5157192"/>
            <a:ext cx="8640960" cy="12961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формировании бюджета необходимо обеспечить финансированием действующие расходные обязательства. Принятие новых расходных обязательств должно проводиться с учетом их эффективности и возможных сроков и механизмов реализации в пределах имеющихся ресурсов. Ключевыми требованиями к расходной части бюджета должны стать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бережливость и максимальная отдача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5714" name="AutoShape 2" descr="https://zebra-tv.ru/upload/iblock/0ad/foto_moneysac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716" name="Picture 4" descr="http://rbesson.pnzreg.ru/files/bessonovka_pnzreg_ru/novosti2/125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36912"/>
            <a:ext cx="3061069" cy="216024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90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85794"/>
            <a:ext cx="2428892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571736" y="785794"/>
            <a:ext cx="63579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Бюджетные послания Президента Российской Федерации, Указы Президента Российской Федерации от 7 мая 2012 года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500174"/>
            <a:ext cx="635798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проекте «Бюджет для граждан», обсуждения и события по вопросу открытых данных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2357430"/>
            <a:ext cx="635798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федеральном бюджете, бюджетной политике, электронном бюджете. Резервном фонде и Фонде национального благосостояния, государственном долге, а также иная информация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286124"/>
            <a:ext cx="6429420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Об исполнении федерального бюджета, кассовом обслуживании исполнения бюджетов бюджетной системы Российской Федерации, предварительном и текущем контроле за ведением операций со средствами  федерального бюджета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357694"/>
            <a:ext cx="642942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бюджетах и бюджетном процессе в Российской Федерации (включая бюджеты субъектов Российской Федерации и бюджеты муниципальных образований)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5357826"/>
            <a:ext cx="642942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 прогнозах социально-экономического развития Российской Федерации и отдельных секторов экономики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6143644"/>
            <a:ext cx="642942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Утвержденные государственные программы Российской Федерации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142852"/>
            <a:ext cx="87154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ОТКРЫТЫЕ ГОСУДАРСТВЕННЫЕ ИНФОРМАЦИОННЫЕ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РЕСУРСЫ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9A9E4-29E9-4BD5-94B2-3300B6D6B54B}" type="slidenum">
              <a:rPr lang="ru-RU" smtClean="0"/>
              <a:pPr/>
              <a:t>91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404664"/>
            <a:ext cx="639332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Общая статистика по видам и типам учреждений в разрезе регионов и видов деятельности учреждений, информация по учреждениям, оказывающим определенную услугу (выполняющим определенную работу) в разрезе регионов и видов деятельности учреждений, информация об общей стоимости имущества учреждений в зависимости от учредителя, региона и типа учреждения и иная информация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1700808"/>
            <a:ext cx="639332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Реестр планов-графиков размещения заказов и планов закупок, единый реестр государственных и муниципальных контрактов, размеры экономии в результате  снижения стоимости  закупок по субъектам Российской Федерации и ведомствам федерального уровня, топ-рейтинг заказов и контрактов и др.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2708920"/>
            <a:ext cx="6393322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Площадка для общественного обсуждения предлагаемых в Бюджетный кодекс Российской Федерации изменений, анализа лучшего опыта, а также базу информационно-аналитических материалов, посвященных вопросам реализации положений действующей редакции Бюджетного кодекса Российской Федерации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27784" y="3789040"/>
            <a:ext cx="639332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 исполнении бюджетов всех субъектов Российской Федерации, о межбюджетных трансфертах и другая информация из открытых официальных источников (Министерство финансов России, Казначейство России)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4869160"/>
            <a:ext cx="639332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 доходах и расходах федерального бюджета по регионам, расходов на </a:t>
            </a:r>
            <a:r>
              <a:rPr lang="ru-RU" sz="1400" dirty="0" err="1" smtClean="0"/>
              <a:t>госзакупки</a:t>
            </a:r>
            <a:r>
              <a:rPr lang="ru-RU" sz="1400" dirty="0" smtClean="0"/>
              <a:t>, </a:t>
            </a:r>
            <a:r>
              <a:rPr lang="ru-RU" sz="1400" dirty="0" err="1" smtClean="0"/>
              <a:t>на</a:t>
            </a:r>
            <a:r>
              <a:rPr lang="ru-RU" sz="1400" dirty="0" smtClean="0"/>
              <a:t> образование и прочее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5733256"/>
            <a:ext cx="6393322" cy="812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Материалы по зарубежному опыту в сфере реформирования бюджетного процесса, ссылки на министерства финансов стран Европы, зарубежные образовательные сайты об общественных финансах</a:t>
            </a:r>
            <a:endParaRPr lang="ru-RU" sz="1400" dirty="0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404664"/>
            <a:ext cx="2643174" cy="6192688"/>
            <a:chOff x="0" y="404664"/>
            <a:chExt cx="2643174" cy="619268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360"/>
            <a:stretch>
              <a:fillRect/>
            </a:stretch>
          </p:blipFill>
          <p:spPr bwMode="auto">
            <a:xfrm>
              <a:off x="0" y="404664"/>
              <a:ext cx="2643174" cy="6192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4466" t="13008" r="53050" b="72965"/>
            <a:stretch>
              <a:fillRect/>
            </a:stretch>
          </p:blipFill>
          <p:spPr bwMode="auto">
            <a:xfrm>
              <a:off x="0" y="1628800"/>
              <a:ext cx="2592288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3"/>
            <a:ext cx="8219256" cy="3168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dirty="0"/>
          </a:p>
        </p:txBody>
      </p:sp>
      <p:sp>
        <p:nvSpPr>
          <p:cNvPr id="1026" name="AutoShape 2" descr="http://el.kz/media/images/blog/orig_blog_13530_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04664"/>
            <a:ext cx="87154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ОТКРЫТЫЕ М	УНИЦИПАЛЬНЫЕ ИНФОРМАЦИОННЫЕ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РЕСУРСЫ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1700808"/>
            <a:ext cx="5097178" cy="1152128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http://www.voronezh-city.ru/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Официальный сайт городского округа город Воронеж.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13550" y="3573016"/>
            <a:ext cx="4975507" cy="172819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http://dfbp.voronezh-city.ru/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бюджете городского округа, бюджетной политике, электронном бюджете, исполнении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бюджета, муниципальном долге, а также иная информация.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1549" t="12101" r="33111" b="78151"/>
          <a:stretch>
            <a:fillRect/>
          </a:stretch>
        </p:blipFill>
        <p:spPr bwMode="auto">
          <a:xfrm>
            <a:off x="323528" y="3573016"/>
            <a:ext cx="316835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1" name="Рисунок 10"/>
          <p:cNvPicPr/>
          <p:nvPr/>
        </p:nvPicPr>
        <p:blipFill>
          <a:blip r:embed="rId3" cstate="print"/>
          <a:srcRect l="4670" t="11260" r="68854" b="72942"/>
          <a:stretch>
            <a:fillRect/>
          </a:stretch>
        </p:blipFill>
        <p:spPr bwMode="auto">
          <a:xfrm>
            <a:off x="323528" y="1700808"/>
            <a:ext cx="30963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260648"/>
            <a:ext cx="53337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КОНТАКТНАЯ ИНФОРМАЦИЯ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Управление финансово-бюджетной политики администрации</a:t>
            </a:r>
          </a:p>
          <a:p>
            <a:pPr algn="ctr"/>
            <a:r>
              <a:rPr lang="ru-RU" sz="2000" b="1" dirty="0" smtClean="0"/>
              <a:t> городского округа город Воронеж:</a:t>
            </a:r>
          </a:p>
          <a:p>
            <a:pPr algn="ctr"/>
            <a:endParaRPr lang="ru-RU" b="1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394018, г. Воронеж, ул. </a:t>
            </a:r>
            <a:r>
              <a:rPr lang="ru-RU" sz="2000" dirty="0" err="1" smtClean="0"/>
              <a:t>Плехановская</a:t>
            </a:r>
            <a:r>
              <a:rPr lang="ru-RU" sz="2000" dirty="0" smtClean="0"/>
              <a:t>, д.10</a:t>
            </a:r>
          </a:p>
          <a:p>
            <a:pPr algn="ctr"/>
            <a:r>
              <a:rPr lang="ru-RU" sz="2000" b="1" dirty="0" smtClean="0"/>
              <a:t>Контактный телефон:</a:t>
            </a:r>
            <a:r>
              <a:rPr lang="ru-RU" sz="2000" dirty="0" smtClean="0"/>
              <a:t> (473)255-14-50, </a:t>
            </a:r>
            <a:r>
              <a:rPr lang="ru-RU" sz="2000" b="1" dirty="0" smtClean="0"/>
              <a:t>факс:</a:t>
            </a:r>
            <a:r>
              <a:rPr lang="ru-RU" sz="2000" dirty="0" smtClean="0"/>
              <a:t>  (473)251-21-43</a:t>
            </a:r>
          </a:p>
          <a:p>
            <a:pPr algn="ctr"/>
            <a:r>
              <a:rPr lang="ru-RU" sz="2000" b="1" dirty="0" smtClean="0"/>
              <a:t>Адрес электронной почты:</a:t>
            </a:r>
            <a:r>
              <a:rPr lang="ru-RU" sz="2000" dirty="0" smtClean="0"/>
              <a:t> </a:t>
            </a:r>
            <a:r>
              <a:rPr lang="en-US" sz="2000" dirty="0" smtClean="0"/>
              <a:t>fovrn@cityhall.voronezh-city.ru</a:t>
            </a:r>
            <a:endParaRPr lang="ru-RU" sz="2000" dirty="0" smtClean="0"/>
          </a:p>
          <a:p>
            <a:pPr algn="ctr"/>
            <a:r>
              <a:rPr lang="ru-RU" sz="2000" b="1" dirty="0" smtClean="0"/>
              <a:t>График работы управления: </a:t>
            </a:r>
            <a:r>
              <a:rPr lang="ru-RU" sz="2000" dirty="0" smtClean="0"/>
              <a:t>понедельник – четверг с 9-00 до 18-00</a:t>
            </a:r>
          </a:p>
          <a:p>
            <a:r>
              <a:rPr lang="ru-RU" sz="2000" dirty="0" smtClean="0"/>
              <a:t>                                                               пятница  - с 9-00 до 16-45</a:t>
            </a:r>
          </a:p>
          <a:p>
            <a:r>
              <a:rPr lang="ru-RU" sz="2000" b="1" dirty="0" smtClean="0"/>
              <a:t>           И.о. руководителя управления</a:t>
            </a:r>
            <a:r>
              <a:rPr lang="ru-RU" sz="2000" dirty="0" smtClean="0"/>
              <a:t>: Муромцева Елена Владимировна</a:t>
            </a:r>
          </a:p>
          <a:p>
            <a:pPr algn="ctr"/>
            <a:endParaRPr lang="ru-RU" b="1" dirty="0" smtClean="0"/>
          </a:p>
        </p:txBody>
      </p:sp>
      <p:sp>
        <p:nvSpPr>
          <p:cNvPr id="5" name="Номер слайда 3"/>
          <p:cNvSpPr txBox="1">
            <a:spLocks/>
          </p:cNvSpPr>
          <p:nvPr/>
        </p:nvSpPr>
        <p:spPr>
          <a:xfrm>
            <a:off x="8748464" y="0"/>
            <a:ext cx="395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89A9E4-29E9-4BD5-94B2-3300B6D6B54B}" type="slidenum">
              <a:rPr kumimoji="0" lang="ru-RU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19554</TotalTime>
  <Words>11006</Words>
  <Application>Microsoft Office PowerPoint</Application>
  <PresentationFormat>Экран (4:3)</PresentationFormat>
  <Paragraphs>1853</Paragraphs>
  <Slides>93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94" baseType="lpstr">
      <vt:lpstr>Тема Office</vt:lpstr>
      <vt:lpstr>БЮДЖЕТ ДЛЯ  ГРАЖДАН  ГОРОДСКОГО ОКРУГА  ГОРОД  ВОРОНЕЖ   НА  2018  ГОД И НА ПЛАНОВЫЙ ПЕРИОД 2019 И 2020 ГОДОВ</vt:lpstr>
      <vt:lpstr>Слайд 2</vt:lpstr>
      <vt:lpstr>Слайд 3</vt:lpstr>
      <vt:lpstr>Слайд 4</vt:lpstr>
      <vt:lpstr>Слайд 5</vt:lpstr>
      <vt:lpstr>Слайд 6</vt:lpstr>
      <vt:lpstr>Слайд 7</vt:lpstr>
      <vt:lpstr>Принцип «скользящей трехлетки»</vt:lpstr>
      <vt:lpstr>ЦЕЛИ И ЗАДАЧИ БЮДЖЕТНОЙ И НАЛОГОВОЙ ПОЛИТИКИ НА 2018 ГОД И ПЛАНОВЫЙ ПЕРИОД 2019 И 2020 ГОДОВ</vt:lpstr>
      <vt:lpstr>Приоритеты налоговой политики  на период 2018-2020 годов</vt:lpstr>
      <vt:lpstr>Приоритеты бюджетной политики  на период 2018-2020 годов</vt:lpstr>
      <vt:lpstr>Слайд 12</vt:lpstr>
      <vt:lpstr>Приоритеты управления муниципальным долгом</vt:lpstr>
      <vt:lpstr>Внутренний муниципальный финансовый контроль  в 2018-2020 годах</vt:lpstr>
      <vt:lpstr>Слайд 15</vt:lpstr>
      <vt:lpstr>Основные показатели прогноза социально-экономического развития городского округа город Воронеж</vt:lpstr>
      <vt:lpstr>Динамика расходов на среднюю заработную плату работников бюджетной сферы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ПРИНЦИПЫ ФОРМИРОВАНИЯ ДОХОДНОЙ ЧАСТИ  БЮДЖЕТА ГОРОДСКОГО ОКРУГА ГОРОД  ВОРОНЕЖ НА 2018 ГОД И НА ПЛАНОВЫЙ ПЕРИОД 2019 И 2020 ГОДОВ </vt:lpstr>
      <vt:lpstr>ПРИНЦИПЫ ФОРМИРОВАНИЯ ДОХОДНОЙ ЧАСТИ  БЮДЖЕТА ГОРОДСКОГО ОКРУГА ГОРОД  ВОРОНЕЖ НА 2018 ГОД И НА ПЛАНОВЫЙ ПЕРИОД 2019 И 2020 ГОДОВ </vt:lpstr>
      <vt:lpstr>Оценка влияния изменений законодательства на доходную часть бюджета городского округа город Воронеж в 2018 году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Государственная пошлина - </vt:lpstr>
      <vt:lpstr>Неналоговые доходы – собственные поступления в бюджет городского округа, не отнесенные Налоговым кодексом РФ к налогам. Наибольшую долю в структуре неналоговых доходов (58% в 2018 году) составляют доходы от использования имущества, находящегося в государственной и муниципальной собственности.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 РАСХОДЫ БЮДЖЕТА ГОРОДСКОГО ОКРУГА   НА  2018 ГОД  И НА ПЛАНОВЫЙ ПЕРИОД 2019 И 2020 ГОДОВ                                                                                                                                                                                                                                      </vt:lpstr>
      <vt:lpstr> Расходы бюджета городского округа город Воронеж на душу населения в 2018-2020 годах</vt:lpstr>
      <vt:lpstr>Что такое муниципальные программы?</vt:lpstr>
      <vt:lpstr>Доля расходов, включенных в муниципальные программы</vt:lpstr>
      <vt:lpstr>Слайд 53</vt:lpstr>
      <vt:lpstr>Слайд 54</vt:lpstr>
      <vt:lpstr>Слайд 55</vt:lpstr>
      <vt:lpstr>Слайд 56</vt:lpstr>
      <vt:lpstr>Льготы по плате, взимаемой с родителей (законных представителей) за присмотр и уход за детьми в муниципальных дошкольных учреждениях </vt:lpstr>
      <vt:lpstr>Слайд 58</vt:lpstr>
      <vt:lpstr>Расходы на реализацию муниципальной программы «Развитие физической культуры и спорта» </vt:lpstr>
      <vt:lpstr>Слайд 60</vt:lpstr>
      <vt:lpstr>Расходы на реализацию муниципальной программы «Развитие культуры» </vt:lpstr>
      <vt:lpstr>Слайд 62</vt:lpstr>
      <vt:lpstr>Расходы на реализацию муниципальной программы «Обеспечение доступным и комфортным жильём населения городского округа город Воронеж»</vt:lpstr>
      <vt:lpstr>Слайд 64</vt:lpstr>
      <vt:lpstr>Расходы на реализацию муниципальной программы «Развитие транспортной системы»</vt:lpstr>
      <vt:lpstr>Слайд 66</vt:lpstr>
      <vt:lpstr>Расходы на реализацию муниципальной программы «Обеспечение коммунальными услугами населения городского округа город Воронеж»</vt:lpstr>
      <vt:lpstr>Слайд 68</vt:lpstr>
      <vt:lpstr>РАСХОДЫ В РАМКАХ МУНИЦИПАЛЬНОЙ ПРОГРАММЫ   «ОБЕСПЕЧЕНИЕ  ОБЩЕСТВЕННОГО ПОРЯДКА» </vt:lpstr>
      <vt:lpstr>Слайд 70</vt:lpstr>
      <vt:lpstr>РАСХОДЫ НА РЕАЛИЗАЦИЮ МУНИЦИПАЛЬНОЙ ПРОГРАММЫ  «ЗАЩИТА ОТ ЧРЕЗВЫЧАЙНЫХ СИТУАЦИЙ»  </vt:lpstr>
      <vt:lpstr>Слайд 72</vt:lpstr>
      <vt:lpstr>Расходы на реализацию муниципальной программы  «Охрана окружающей среды»</vt:lpstr>
      <vt:lpstr>Слайд 74</vt:lpstr>
      <vt:lpstr>Слайд 75</vt:lpstr>
      <vt:lpstr>Слайд 76</vt:lpstr>
      <vt:lpstr>Слайд 77</vt:lpstr>
      <vt:lpstr>        Глоссарий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</vt:vector>
  </TitlesOfParts>
  <Company>УФБП АГО Г ВОРОНЕЖ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Ковалева-О-С</dc:creator>
  <cp:lastModifiedBy>E.I.Lukashova</cp:lastModifiedBy>
  <cp:revision>1793</cp:revision>
  <dcterms:created xsi:type="dcterms:W3CDTF">2013-10-31T06:28:53Z</dcterms:created>
  <dcterms:modified xsi:type="dcterms:W3CDTF">2018-01-10T07:49:07Z</dcterms:modified>
</cp:coreProperties>
</file>